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99" r:id="rId4"/>
    <p:sldId id="296" r:id="rId5"/>
    <p:sldId id="295" r:id="rId6"/>
    <p:sldId id="294" r:id="rId7"/>
    <p:sldId id="307" r:id="rId8"/>
    <p:sldId id="308" r:id="rId9"/>
    <p:sldId id="309" r:id="rId10"/>
    <p:sldId id="310" r:id="rId11"/>
    <p:sldId id="312" r:id="rId12"/>
    <p:sldId id="311" r:id="rId13"/>
    <p:sldId id="326" r:id="rId14"/>
    <p:sldId id="300" r:id="rId15"/>
    <p:sldId id="324" r:id="rId16"/>
    <p:sldId id="315" r:id="rId17"/>
    <p:sldId id="316" r:id="rId18"/>
    <p:sldId id="327" r:id="rId19"/>
    <p:sldId id="305" r:id="rId20"/>
    <p:sldId id="317" r:id="rId21"/>
    <p:sldId id="328" r:id="rId22"/>
  </p:sldIdLst>
  <p:sldSz cx="12192000" cy="6858000"/>
  <p:notesSz cx="6858000" cy="9144000"/>
  <p:embeddedFontLst>
    <p:embeddedFont>
      <p:font typeface="Aptos" panose="020B0004020202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288008E-24AC-4619-A96F-23A53CD57C7D}">
          <p14:sldIdLst>
            <p14:sldId id="256"/>
            <p14:sldId id="290"/>
            <p14:sldId id="299"/>
            <p14:sldId id="296"/>
            <p14:sldId id="295"/>
            <p14:sldId id="294"/>
            <p14:sldId id="307"/>
            <p14:sldId id="308"/>
            <p14:sldId id="309"/>
            <p14:sldId id="310"/>
            <p14:sldId id="312"/>
            <p14:sldId id="311"/>
            <p14:sldId id="326"/>
            <p14:sldId id="300"/>
            <p14:sldId id="324"/>
            <p14:sldId id="315"/>
            <p14:sldId id="316"/>
            <p14:sldId id="327"/>
            <p14:sldId id="305"/>
            <p14:sldId id="31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719"/>
    <a:srgbClr val="DE2526"/>
    <a:srgbClr val="951B81"/>
    <a:srgbClr val="59358C"/>
    <a:srgbClr val="FFFFFF"/>
    <a:srgbClr val="0069B4"/>
    <a:srgbClr val="F2F2F2"/>
    <a:srgbClr val="000000"/>
    <a:srgbClr val="13A9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74" autoAdjust="0"/>
  </p:normalViewPr>
  <p:slideViewPr>
    <p:cSldViewPr snapToGrid="0" snapToObjects="1">
      <p:cViewPr varScale="1">
        <p:scale>
          <a:sx n="63" d="100"/>
          <a:sy n="63" d="100"/>
        </p:scale>
        <p:origin x="90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Bornsche</a:t>
            </a:r>
            <a:r>
              <a:rPr lang="de-DE" dirty="0"/>
              <a:t> Wahrscheinlichkeitsinterpretation</a:t>
            </a:r>
          </a:p>
          <a:p>
            <a:r>
              <a:rPr lang="de-DE" dirty="0"/>
              <a:t>Weg von Welle-Teilchen-Dualismus, Vorsicht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6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61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Verschränkung nur als ein </a:t>
            </a:r>
            <a:r>
              <a:rPr lang="de-DE" dirty="0" err="1"/>
              <a:t>Bsp</a:t>
            </a:r>
            <a:r>
              <a:rPr lang="de-DE" dirty="0"/>
              <a:t> der Nichtlokalität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4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8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959626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Alexander Schuster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016902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Quantenphysik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9" y="3138045"/>
            <a:ext cx="6185808" cy="49244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Technische Universität Dresden</a:t>
            </a:r>
          </a:p>
          <a:p>
            <a:pPr lvl="0"/>
            <a:r>
              <a:rPr lang="de-DE" dirty="0"/>
              <a:t>Leibniz-Institut für Festkörper- und Werkstoffforschung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6185846" cy="10618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Doppelspaltexperiment und </a:t>
            </a:r>
          </a:p>
          <a:p>
            <a:pPr lvl="0"/>
            <a:r>
              <a:rPr lang="de-DE" dirty="0"/>
              <a:t>Quantenphysikalisches Weltbild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595449"/>
            <a:ext cx="1566890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Dresden / 2023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8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38CE47-78FA-43EE-A24D-C0E7D835339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8" y="6293785"/>
            <a:ext cx="1167048" cy="3819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7DD203E-AEF4-4E0D-A237-D076869534D8}"/>
              </a:ext>
            </a:extLst>
          </p:cNvPr>
          <p:cNvSpPr txBox="1"/>
          <p:nvPr userDrawn="1"/>
        </p:nvSpPr>
        <p:spPr>
          <a:xfrm>
            <a:off x="3469063" y="6315776"/>
            <a:ext cx="255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Alexander Schuster (TU Dresden/IFW Dresden)</a:t>
            </a:r>
          </a:p>
          <a:p>
            <a:pPr algn="l"/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Dresden 2024</a:t>
            </a:r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13" r:id="rId13"/>
    <p:sldLayoutId id="2147483897" r:id="rId14"/>
    <p:sldLayoutId id="2147483914" r:id="rId15"/>
    <p:sldLayoutId id="2147483915" r:id="rId16"/>
    <p:sldLayoutId id="2147483916" r:id="rId17"/>
    <p:sldLayoutId id="2147483899" r:id="rId18"/>
    <p:sldLayoutId id="2147483896" r:id="rId19"/>
    <p:sldLayoutId id="2147483900" r:id="rId20"/>
    <p:sldLayoutId id="2147483901" r:id="rId21"/>
    <p:sldLayoutId id="2147483918" r:id="rId22"/>
    <p:sldLayoutId id="2147483919" r:id="rId23"/>
    <p:sldLayoutId id="2147483917" r:id="rId24"/>
    <p:sldLayoutId id="2147483902" r:id="rId25"/>
    <p:sldLayoutId id="2147483903" r:id="rId26"/>
    <p:sldLayoutId id="2147483895" r:id="rId27"/>
    <p:sldLayoutId id="2147483920" r:id="rId28"/>
    <p:sldLayoutId id="2147483921" r:id="rId29"/>
    <p:sldLayoutId id="2147483922" r:id="rId30"/>
    <p:sldLayoutId id="2147483923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 userDrawn="1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3FC46C-A799-4605-84AD-7E2E877E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71" y="3835706"/>
            <a:ext cx="3016902" cy="492443"/>
          </a:xfrm>
        </p:spPr>
        <p:txBody>
          <a:bodyPr/>
          <a:lstStyle/>
          <a:p>
            <a:r>
              <a:rPr lang="de-DE" dirty="0"/>
              <a:t>Quantenphysik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2363FF-FE59-4B1A-A4BE-687AD5FD67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771" y="4378233"/>
            <a:ext cx="6118520" cy="1061829"/>
          </a:xfrm>
        </p:spPr>
        <p:txBody>
          <a:bodyPr/>
          <a:lstStyle/>
          <a:p>
            <a:r>
              <a:rPr lang="de-DE" dirty="0"/>
              <a:t>Doppelspaltexperiment und</a:t>
            </a:r>
          </a:p>
          <a:p>
            <a:r>
              <a:rPr lang="de-DE" dirty="0"/>
              <a:t>quantenphysikalisches Weltbild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CC991D-51FF-4DE4-82BD-BBFF825F8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808" y="5595449"/>
            <a:ext cx="1488343" cy="246221"/>
          </a:xfrm>
        </p:spPr>
        <p:txBody>
          <a:bodyPr/>
          <a:lstStyle/>
          <a:p>
            <a:r>
              <a:rPr lang="de-DE" dirty="0"/>
              <a:t>Dresden, 2024</a:t>
            </a:r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BE2F9D70-D0F4-41C7-91DB-494DC915A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1959626" cy="246221"/>
          </a:xfrm>
        </p:spPr>
        <p:txBody>
          <a:bodyPr/>
          <a:lstStyle/>
          <a:p>
            <a:r>
              <a:rPr lang="de-DE" dirty="0"/>
              <a:t>Alexander Schuster</a:t>
            </a:r>
            <a:endParaRPr lang="de-DE" baseline="3000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E9833E01-7659-4791-9129-553753697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6338123" cy="492443"/>
          </a:xfrm>
        </p:spPr>
        <p:txBody>
          <a:bodyPr/>
          <a:lstStyle/>
          <a:p>
            <a:r>
              <a:rPr lang="de-DE" dirty="0"/>
              <a:t>Technische Universität Dresden</a:t>
            </a:r>
          </a:p>
          <a:p>
            <a:r>
              <a:rPr lang="de-DE" dirty="0"/>
              <a:t>Leibniz-Institut für Festkörper- und Werkstoffforschung Dresden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E9F5BA0-3CCD-4E4D-B42C-0DF58E984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7628" y="269142"/>
            <a:ext cx="1826961" cy="6540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11BB41-435C-4BC2-A14D-3503F9DB4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42" y="6200481"/>
            <a:ext cx="1252861" cy="438346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FC04E38F-7945-4241-89B8-08AD85BF05DE}"/>
              </a:ext>
            </a:extLst>
          </p:cNvPr>
          <p:cNvSpPr txBox="1">
            <a:spLocks/>
          </p:cNvSpPr>
          <p:nvPr/>
        </p:nvSpPr>
        <p:spPr>
          <a:xfrm>
            <a:off x="0" y="6719759"/>
            <a:ext cx="12192000" cy="153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72000" tIns="0" rIns="36000" bIns="0" rtlCol="0">
            <a:spAutoFit/>
          </a:bodyPr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dirty="0"/>
              <a:t>Quantenunterricht Klasse 12 © 2024 von Alexander Schuster ist lizensiert unter CC BY-NC-SA 4.0. Um eine Kopie der Lizenz einzusehen, besuche https://creativecommons.org/licenses/by-nc-sa/4.0/</a:t>
            </a:r>
          </a:p>
        </p:txBody>
      </p:sp>
    </p:spTree>
    <p:extLst>
      <p:ext uri="{BB962C8B-B14F-4D97-AF65-F5344CB8AC3E}">
        <p14:creationId xmlns:p14="http://schemas.microsoft.com/office/powerpoint/2010/main" val="36230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651C0-589B-4C34-B0B3-996D8EA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quantenmechanische Zustandsfunktion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DE" sz="2400" dirty="0"/>
                  <a:t>Bsp.: Doppelspaltexperiment mit Elektronen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Superposition der Zustände entspricht Addition der Wellenfunktionen</a:t>
                </a:r>
              </a:p>
              <a:p>
                <a:r>
                  <a:rPr lang="de-DE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𝑆𝑢𝑝𝑒𝑟𝑝𝑜𝑠𝑖𝑡𝑖𝑜𝑛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𝑟𝑒𝑐h𝑡𝑠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𝑙𝑖𝑛𝑘𝑠</m:t>
                        </m:r>
                      </m:sub>
                    </m:sSub>
                  </m:oMath>
                </a14:m>
                <a:endParaRPr lang="de-DE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Zeitliche Entwicklung ist durch Schrödingergleichung determiniert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Messung an Quantenobjekt führt zu „Kollaps der Wellenfunktion“</a:t>
                </a:r>
              </a:p>
              <a:p>
                <a:pPr marL="594900" lvl="2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Immer eindeutiges Messergebnis </a:t>
                </a:r>
              </a:p>
              <a:p>
                <a:pPr lvl="2" indent="0">
                  <a:buNone/>
                </a:pPr>
                <a:r>
                  <a:rPr lang="de-DE" sz="2400" dirty="0">
                    <a:sym typeface="Wingdings" panose="05000000000000000000" pitchFamily="2" charset="2"/>
                  </a:rPr>
                  <a:t>	 Wesenszug 4: </a:t>
                </a:r>
                <a:r>
                  <a:rPr lang="de-DE" sz="2400" b="1" dirty="0">
                    <a:sym typeface="Wingdings" panose="05000000000000000000" pitchFamily="2" charset="2"/>
                  </a:rPr>
                  <a:t>Eindeutige Messergebnisse</a:t>
                </a:r>
                <a:endParaRPr lang="de-DE" sz="2400" b="1" dirty="0"/>
              </a:p>
              <a:p>
                <a:pPr marL="594900" lvl="2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 </a:t>
                </a:r>
                <a:r>
                  <a:rPr lang="de-DE" sz="2400" dirty="0"/>
                  <a:t>Ein Zustand kann zu verschiedenen Messergebnissen führen</a:t>
                </a:r>
              </a:p>
              <a:p>
                <a:pPr lvl="2" indent="0">
                  <a:buNone/>
                </a:pPr>
                <a:r>
                  <a:rPr lang="de-DE" sz="2400" b="0" dirty="0"/>
                  <a:t>	</a:t>
                </a:r>
                <a:r>
                  <a:rPr lang="de-DE" sz="2400" b="0" dirty="0">
                    <a:sym typeface="Wingdings" panose="05000000000000000000" pitchFamily="2" charset="2"/>
                  </a:rPr>
                  <a:t> Wesenszug 3: </a:t>
                </a:r>
                <a:r>
                  <a:rPr lang="de-DE" sz="2400" b="1" dirty="0">
                    <a:sym typeface="Wingdings" panose="05000000000000000000" pitchFamily="2" charset="2"/>
                  </a:rPr>
                  <a:t>Statistischer Charakter</a:t>
                </a:r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728" t="-2104" b="-8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46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AFEBC-0F7E-4664-BEA2-C68DAAD9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Determinismus / </a:t>
            </a:r>
            <a:r>
              <a:rPr lang="de-DE" sz="3200" dirty="0" err="1"/>
              <a:t>Indeterminimus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FA87D-A313-4399-8429-7A4430E9CC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dirty="0"/>
              <a:t>Einzelereignisse:</a:t>
            </a:r>
          </a:p>
          <a:p>
            <a:r>
              <a:rPr lang="de-DE" sz="2400" dirty="0"/>
              <a:t> 	</a:t>
            </a:r>
            <a:r>
              <a:rPr lang="de-DE" sz="2400" b="0" dirty="0">
                <a:sym typeface="Wingdings" panose="05000000000000000000" pitchFamily="2" charset="2"/>
              </a:rPr>
              <a:t> in der Regel </a:t>
            </a:r>
            <a:r>
              <a:rPr lang="de-DE" sz="2400" dirty="0">
                <a:sym typeface="Wingdings" panose="05000000000000000000" pitchFamily="2" charset="2"/>
              </a:rPr>
              <a:t>zufällig/</a:t>
            </a:r>
            <a:r>
              <a:rPr lang="de-DE" sz="2400" dirty="0" err="1">
                <a:sym typeface="Wingdings" panose="05000000000000000000" pitchFamily="2" charset="2"/>
              </a:rPr>
              <a:t>indeterministisch</a:t>
            </a:r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b="0" dirty="0">
                <a:sym typeface="Wingdings" panose="05000000000000000000" pitchFamily="2" charset="2"/>
              </a:rPr>
              <a:t>	 z. B. keine Vorhersage möglich, wo ein einzelnes Photon auf 		Schirm auftritt</a:t>
            </a:r>
          </a:p>
          <a:p>
            <a:r>
              <a:rPr lang="de-DE" sz="2400" b="0" dirty="0">
                <a:sym typeface="Wingdings" panose="05000000000000000000" pitchFamily="2" charset="2"/>
              </a:rPr>
              <a:t>	</a:t>
            </a:r>
            <a:r>
              <a:rPr lang="de-DE" sz="2400" dirty="0">
                <a:sym typeface="Wingdings" panose="05000000000000000000" pitchFamily="2" charset="2"/>
              </a:rPr>
              <a:t>Ausnahme:</a:t>
            </a:r>
          </a:p>
          <a:p>
            <a:r>
              <a:rPr lang="de-DE" sz="2400" b="0" dirty="0">
                <a:sym typeface="Wingdings" panose="05000000000000000000" pitchFamily="2" charset="2"/>
              </a:rPr>
              <a:t>	 mehrfacher Messprozess bezüglich der gleichen Eigenschaft</a:t>
            </a:r>
          </a:p>
          <a:p>
            <a:r>
              <a:rPr lang="de-DE" sz="2400" dirty="0">
                <a:sym typeface="Wingdings" panose="05000000000000000000" pitchFamily="2" charset="2"/>
              </a:rPr>
              <a:t>Ensembleereignisse:</a:t>
            </a:r>
          </a:p>
          <a:p>
            <a:r>
              <a:rPr lang="de-DE" sz="2400" dirty="0">
                <a:sym typeface="Wingdings" panose="05000000000000000000" pitchFamily="2" charset="2"/>
              </a:rPr>
              <a:t>	</a:t>
            </a:r>
            <a:r>
              <a:rPr lang="de-DE" sz="2400" b="0" dirty="0">
                <a:sym typeface="Wingdings" panose="05000000000000000000" pitchFamily="2" charset="2"/>
              </a:rPr>
              <a:t> bei vielen Objekte Wahrscheinlichkeitsaussagen möglich</a:t>
            </a:r>
          </a:p>
          <a:p>
            <a:r>
              <a:rPr lang="de-DE" sz="2400" b="0" dirty="0">
                <a:sym typeface="Wingdings" panose="05000000000000000000" pitchFamily="2" charset="2"/>
              </a:rPr>
              <a:t>		(Gesetz der großen Zahlen), 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Determinierte Zufallsverteilung</a:t>
            </a:r>
          </a:p>
          <a:p>
            <a:endParaRPr lang="de-DE" sz="2400" b="0" dirty="0">
              <a:sym typeface="Wingdings" panose="05000000000000000000" pitchFamily="2" charset="2"/>
            </a:endParaRPr>
          </a:p>
          <a:p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60155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C49F3-AAF2-40AE-8BFC-D3B2F15E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74955"/>
            <a:ext cx="10580687" cy="684213"/>
          </a:xfrm>
        </p:spPr>
        <p:txBody>
          <a:bodyPr/>
          <a:lstStyle/>
          <a:p>
            <a:r>
              <a:rPr lang="de-DE" sz="3200" dirty="0"/>
              <a:t>Die quantenmechanische Zustandsfunktion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4410C9-D037-4861-AF99-B47ABEACC3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/>
          <a:p>
            <a:pPr lvl="0"/>
            <a:r>
              <a:rPr lang="de-DE" sz="2400" u="sng" dirty="0">
                <a:solidFill>
                  <a:srgbClr val="00305D"/>
                </a:solidFill>
              </a:rPr>
              <a:t>Aufgabe:</a:t>
            </a:r>
          </a:p>
          <a:p>
            <a:pPr lvl="0"/>
            <a:r>
              <a:rPr lang="de-DE" sz="2400" b="0" i="1" dirty="0">
                <a:solidFill>
                  <a:srgbClr val="00305D"/>
                </a:solidFill>
              </a:rPr>
              <a:t>„Die Ergebnisse von Experimenten mit Quantenobjekten sind zufällig, aber nicht beliebig.“</a:t>
            </a:r>
          </a:p>
          <a:p>
            <a:pPr lvl="0"/>
            <a:r>
              <a:rPr lang="de-DE" sz="2400" b="0" dirty="0">
                <a:solidFill>
                  <a:srgbClr val="00305D"/>
                </a:solidFill>
              </a:rPr>
              <a:t>Erläutere die Aussage an einem Beispiel.</a:t>
            </a:r>
          </a:p>
          <a:p>
            <a:endParaRPr lang="de-DE" dirty="0"/>
          </a:p>
        </p:txBody>
      </p:sp>
      <p:pic>
        <p:nvPicPr>
          <p:cNvPr id="4" name="Grafik 3" descr="Stoppuhr">
            <a:extLst>
              <a:ext uri="{FF2B5EF4-FFF2-40B4-BE49-F238E27FC236}">
                <a16:creationId xmlns:a16="http://schemas.microsoft.com/office/drawing/2014/main" id="{49F92718-B9E5-4428-8B0C-85132865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6026" y="3840218"/>
            <a:ext cx="1989082" cy="19890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56CDE7-7F09-4A8E-8691-15A2863DD363}"/>
              </a:ext>
            </a:extLst>
          </p:cNvPr>
          <p:cNvSpPr txBox="1"/>
          <p:nvPr/>
        </p:nvSpPr>
        <p:spPr>
          <a:xfrm>
            <a:off x="6368892" y="4606078"/>
            <a:ext cx="230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Zeit: 10 min</a:t>
            </a:r>
          </a:p>
        </p:txBody>
      </p:sp>
    </p:spTree>
    <p:extLst>
      <p:ext uri="{BB962C8B-B14F-4D97-AF65-F5344CB8AC3E}">
        <p14:creationId xmlns:p14="http://schemas.microsoft.com/office/powerpoint/2010/main" val="315930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EEC82-94A1-4F43-AD2E-191656E1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Das quantenphysikalische Weltbild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DC511-2B88-4269-96FE-D45955F730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de-DE" sz="2400" b="0" dirty="0"/>
              <a:t>Wie wir gesehen haben ist Quantenphysik ganz anders als wir es aus dem Alltag kennen….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Aber widerspricht die Quantenphysik unserem Alltagsverständnis?</a:t>
            </a:r>
          </a:p>
        </p:txBody>
      </p:sp>
    </p:spTree>
    <p:extLst>
      <p:ext uri="{BB962C8B-B14F-4D97-AF65-F5344CB8AC3E}">
        <p14:creationId xmlns:p14="http://schemas.microsoft.com/office/powerpoint/2010/main" val="401423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A3EA3-1F79-4112-911E-D2BEE3E6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Das quantenphysikalische Weltbild</a:t>
            </a:r>
            <a:br>
              <a:rPr lang="de-DE" sz="3200" dirty="0"/>
            </a:br>
            <a:r>
              <a:rPr lang="de-DE" dirty="0"/>
              <a:t>Realität, Kausalität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D5C3EA-45B9-4874-9A97-55AC8D4FF4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7" cy="4344987"/>
          </a:xfrm>
        </p:spPr>
        <p:txBody>
          <a:bodyPr/>
          <a:lstStyle/>
          <a:p>
            <a:r>
              <a:rPr lang="de-DE" sz="2400" u="sng" dirty="0"/>
              <a:t>Aufgabe:</a:t>
            </a:r>
          </a:p>
          <a:p>
            <a:pPr algn="just"/>
            <a:r>
              <a:rPr lang="de-DE" sz="2400" b="0" dirty="0"/>
              <a:t>Diskutiert und nehmt begründet mit eurem Wissen über Quantenphysik Stellung zu der gegebenen Definition, inwiefern diese auch in der Quantenphysik ihre Gültigkeit behält oder nicht.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 descr="Stoppuhr">
            <a:extLst>
              <a:ext uri="{FF2B5EF4-FFF2-40B4-BE49-F238E27FC236}">
                <a16:creationId xmlns:a16="http://schemas.microsoft.com/office/drawing/2014/main" id="{D26340D0-8103-4103-80F2-4FE8C3F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9189" y="3800716"/>
            <a:ext cx="1277211" cy="12772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4523F8F-867B-4587-B202-F5852192D617}"/>
              </a:ext>
            </a:extLst>
          </p:cNvPr>
          <p:cNvSpPr txBox="1"/>
          <p:nvPr/>
        </p:nvSpPr>
        <p:spPr>
          <a:xfrm>
            <a:off x="5332818" y="4202177"/>
            <a:ext cx="499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Zeit: 20 min</a:t>
            </a:r>
          </a:p>
        </p:txBody>
      </p:sp>
    </p:spTree>
    <p:extLst>
      <p:ext uri="{BB962C8B-B14F-4D97-AF65-F5344CB8AC3E}">
        <p14:creationId xmlns:p14="http://schemas.microsoft.com/office/powerpoint/2010/main" val="417579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25F0-1AE7-439A-BD63-ED0E8D62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Realität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5E3A9-F2C6-4D55-A95B-EC4D396112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484313"/>
            <a:ext cx="10580687" cy="4344987"/>
          </a:xfrm>
        </p:spPr>
        <p:txBody>
          <a:bodyPr/>
          <a:lstStyle/>
          <a:p>
            <a:pPr lvl="1"/>
            <a:r>
              <a:rPr lang="de-DE" sz="2400" b="1" dirty="0"/>
              <a:t>Definition Realität:</a:t>
            </a:r>
          </a:p>
          <a:p>
            <a:pPr lvl="1"/>
            <a:r>
              <a:rPr lang="de-DE" sz="2400" dirty="0"/>
              <a:t>Objekte und ihre Eigenschaften, zusammen mit Werten existieren unabhängig von Beobachtungen und Messungen.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Quantenphysik: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Quantenobjekte existieren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i.d.R. keine Existenz von Werten für Eigenschaften ohne Messprozess</a:t>
            </a:r>
          </a:p>
          <a:p>
            <a:pPr marL="738900" lvl="8" indent="-342900">
              <a:buFont typeface="Arial" panose="020B0604020202020204" pitchFamily="34" charset="0"/>
              <a:buChar char="•"/>
            </a:pPr>
            <a:r>
              <a:rPr lang="de-DE" sz="2200" dirty="0"/>
              <a:t>Messprozess erzeugt Eigenschaft</a:t>
            </a:r>
          </a:p>
          <a:p>
            <a:pPr marL="738900" lvl="8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594900" lvl="7" indent="-342900">
              <a:buFont typeface="Arial" panose="020B0604020202020204" pitchFamily="34" charset="0"/>
              <a:buChar char="•"/>
            </a:pPr>
            <a:r>
              <a:rPr lang="de-DE" sz="2200" dirty="0"/>
              <a:t>Existenz von Zustandsüberlagerungen (Superpositionen)</a:t>
            </a:r>
          </a:p>
          <a:p>
            <a:pPr lvl="1"/>
            <a:endParaRPr lang="de-DE" sz="2400" b="1" dirty="0">
              <a:sym typeface="Wingdings" panose="05000000000000000000" pitchFamily="2" charset="2"/>
            </a:endParaRPr>
          </a:p>
          <a:p>
            <a:pPr lvl="1"/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43525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25F0-1AE7-439A-BD63-ED0E8D62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Kausalität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5E3A9-F2C6-4D55-A95B-EC4D396112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484313"/>
            <a:ext cx="10959224" cy="4344987"/>
          </a:xfrm>
        </p:spPr>
        <p:txBody>
          <a:bodyPr/>
          <a:lstStyle/>
          <a:p>
            <a:pPr lvl="1"/>
            <a:r>
              <a:rPr lang="de-DE" sz="2400" b="1" dirty="0"/>
              <a:t>Definition Kausalität:</a:t>
            </a:r>
          </a:p>
          <a:p>
            <a:pPr lvl="1"/>
            <a:r>
              <a:rPr lang="de-DE" sz="2400" dirty="0"/>
              <a:t>Jeder Wirkung lässt sich eindeutig eine Ursache zuordnen (</a:t>
            </a:r>
            <a:r>
              <a:rPr lang="de-DE" sz="2400" b="1" dirty="0"/>
              <a:t>Determinismus</a:t>
            </a:r>
            <a:r>
              <a:rPr lang="de-DE" sz="2400" dirty="0"/>
              <a:t>).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Quantenphysik: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Einzelereignisse sind i.d.R. </a:t>
            </a:r>
            <a:r>
              <a:rPr lang="de-DE" sz="2400" b="1" dirty="0" err="1"/>
              <a:t>indeterministisch</a:t>
            </a:r>
            <a:r>
              <a:rPr lang="de-DE" sz="2400" dirty="0"/>
              <a:t>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Bei Ensemble sind Wahrscheinlichkeitsaussagen möglich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b="1" dirty="0"/>
              <a:t>Aber: </a:t>
            </a:r>
            <a:r>
              <a:rPr lang="de-DE" sz="2400" dirty="0"/>
              <a:t>Determinierte Zufallsverteilung, </a:t>
            </a:r>
          </a:p>
          <a:p>
            <a:pPr lvl="1"/>
            <a:endParaRPr lang="de-DE" sz="2400" dirty="0"/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lvl="2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8809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25F0-1AE7-439A-BD63-ED0E8D62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Lokalität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5E3A9-F2C6-4D55-A95B-EC4D396112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de-DE" sz="2400" b="1" dirty="0"/>
              <a:t>Definition Lokalität:</a:t>
            </a:r>
          </a:p>
          <a:p>
            <a:pPr lvl="1"/>
            <a:r>
              <a:rPr lang="de-DE" sz="2400" dirty="0"/>
              <a:t>Räumlich getrennte Systeme haben keinen Einfluss aufeinander. Deren Physik kann lokal beschrieben werden. Eine Messung an dem einen System hat keinen Einfluss auf das andere System.</a:t>
            </a:r>
          </a:p>
          <a:p>
            <a:pPr lvl="1"/>
            <a:endParaRPr lang="de-DE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Quantenphysik:</a:t>
            </a:r>
            <a:endParaRPr lang="de-DE" sz="2200" b="1" dirty="0"/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de-DE" sz="2400" dirty="0"/>
              <a:t>Existenz von Zuständen von Objekten, die nur gemeinsam beschrieben werden können, auch bei räumlicher Trennung</a:t>
            </a:r>
          </a:p>
          <a:p>
            <a:pPr lvl="2" indent="0">
              <a:buNone/>
            </a:pPr>
            <a:r>
              <a:rPr lang="de-DE" sz="2400" b="1" dirty="0">
                <a:sym typeface="Wingdings" panose="05000000000000000000" pitchFamily="2" charset="2"/>
              </a:rPr>
              <a:t> Verschränkung</a:t>
            </a:r>
            <a:endParaRPr lang="de-DE" sz="2400" b="1" dirty="0"/>
          </a:p>
          <a:p>
            <a:pPr marL="594900" lvl="2" indent="-34290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6002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DAD6DC6-30BE-DB31-BEFF-E17BF287D2A4}"/>
              </a:ext>
            </a:extLst>
          </p:cNvPr>
          <p:cNvSpPr/>
          <p:nvPr/>
        </p:nvSpPr>
        <p:spPr>
          <a:xfrm>
            <a:off x="4773561" y="2652251"/>
            <a:ext cx="2644878" cy="1553497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A523F22-A759-5FF5-178A-C19097F4CAA1}"/>
              </a:ext>
            </a:extLst>
          </p:cNvPr>
          <p:cNvGrpSpPr/>
          <p:nvPr/>
        </p:nvGrpSpPr>
        <p:grpSpPr>
          <a:xfrm>
            <a:off x="2275045" y="3068998"/>
            <a:ext cx="720000" cy="720000"/>
            <a:chOff x="2275045" y="3068998"/>
            <a:chExt cx="720000" cy="720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32EFF5C-43E7-4AE3-86A3-744B8197B9C1}"/>
                </a:ext>
              </a:extLst>
            </p:cNvPr>
            <p:cNvSpPr/>
            <p:nvPr/>
          </p:nvSpPr>
          <p:spPr>
            <a:xfrm>
              <a:off x="2275045" y="3068998"/>
              <a:ext cx="720000" cy="72000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B818C3A-11BE-B028-934C-3341D43EFD4B}"/>
                </a:ext>
              </a:extLst>
            </p:cNvPr>
            <p:cNvSpPr txBox="1"/>
            <p:nvPr/>
          </p:nvSpPr>
          <p:spPr>
            <a:xfrm>
              <a:off x="2440857" y="3105832"/>
              <a:ext cx="388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↕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C6D9903-9FAF-8160-7B08-CC76E36A8DB6}"/>
              </a:ext>
            </a:extLst>
          </p:cNvPr>
          <p:cNvGrpSpPr/>
          <p:nvPr/>
        </p:nvGrpSpPr>
        <p:grpSpPr>
          <a:xfrm>
            <a:off x="9196954" y="3068998"/>
            <a:ext cx="720000" cy="720000"/>
            <a:chOff x="9196954" y="3068998"/>
            <a:chExt cx="720000" cy="72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A83AB34-E71B-6FFB-7358-791EDFDAFBFA}"/>
                </a:ext>
              </a:extLst>
            </p:cNvPr>
            <p:cNvSpPr/>
            <p:nvPr/>
          </p:nvSpPr>
          <p:spPr>
            <a:xfrm>
              <a:off x="9196954" y="3068998"/>
              <a:ext cx="720000" cy="72000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5F92851-CB8F-00F8-C573-19A4542CF536}"/>
                </a:ext>
              </a:extLst>
            </p:cNvPr>
            <p:cNvSpPr txBox="1"/>
            <p:nvPr/>
          </p:nvSpPr>
          <p:spPr>
            <a:xfrm>
              <a:off x="9343102" y="3105832"/>
              <a:ext cx="427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>
                  <a:solidFill>
                    <a:schemeClr val="bg1"/>
                  </a:solidFill>
                  <a:latin typeface="Aptos" panose="020B0004020202020204" pitchFamily="34" charset="0"/>
                </a:rPr>
                <a:t>↔</a:t>
              </a:r>
              <a:endParaRPr lang="de-DE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7E1869C-B4CB-4A93-EE45-0CD6EDCE22B8}"/>
              </a:ext>
            </a:extLst>
          </p:cNvPr>
          <p:cNvGrpSpPr/>
          <p:nvPr/>
        </p:nvGrpSpPr>
        <p:grpSpPr>
          <a:xfrm>
            <a:off x="5102942" y="3068999"/>
            <a:ext cx="720000" cy="720000"/>
            <a:chOff x="5102942" y="3068999"/>
            <a:chExt cx="720000" cy="720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FA823256-4060-A928-1E52-DB551F889310}"/>
                </a:ext>
              </a:extLst>
            </p:cNvPr>
            <p:cNvSpPr/>
            <p:nvPr/>
          </p:nvSpPr>
          <p:spPr>
            <a:xfrm>
              <a:off x="5102942" y="3068999"/>
              <a:ext cx="720000" cy="72000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9CF9171-82C6-1AF7-99C6-82A23217D544}"/>
                </a:ext>
              </a:extLst>
            </p:cNvPr>
            <p:cNvSpPr txBox="1"/>
            <p:nvPr/>
          </p:nvSpPr>
          <p:spPr>
            <a:xfrm>
              <a:off x="5258923" y="3105832"/>
              <a:ext cx="408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68B3657-02B6-8917-6404-A712E4479AAA}"/>
              </a:ext>
            </a:extLst>
          </p:cNvPr>
          <p:cNvGrpSpPr/>
          <p:nvPr/>
        </p:nvGrpSpPr>
        <p:grpSpPr>
          <a:xfrm>
            <a:off x="6369060" y="3068999"/>
            <a:ext cx="720000" cy="720000"/>
            <a:chOff x="6369060" y="3068999"/>
            <a:chExt cx="720000" cy="720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1AB35DB-AEE1-7D19-563A-74030106E7B5}"/>
                </a:ext>
              </a:extLst>
            </p:cNvPr>
            <p:cNvSpPr/>
            <p:nvPr/>
          </p:nvSpPr>
          <p:spPr>
            <a:xfrm>
              <a:off x="6369060" y="3068999"/>
              <a:ext cx="720000" cy="72000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44539FF-0F31-42DD-B3BF-64D4E970D136}"/>
                </a:ext>
              </a:extLst>
            </p:cNvPr>
            <p:cNvSpPr txBox="1"/>
            <p:nvPr/>
          </p:nvSpPr>
          <p:spPr>
            <a:xfrm>
              <a:off x="6525041" y="3105832"/>
              <a:ext cx="408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37B4C225-C3BA-ABA2-21A9-5677231B8C14}"/>
              </a:ext>
            </a:extLst>
          </p:cNvPr>
          <p:cNvSpPr/>
          <p:nvPr/>
        </p:nvSpPr>
        <p:spPr>
          <a:xfrm>
            <a:off x="2485665" y="1795614"/>
            <a:ext cx="322006" cy="32667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381E83DF-0C13-4C74-B7B2-26AE1BD8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z="3200" dirty="0"/>
              <a:t>Das EPR-Experiment</a:t>
            </a:r>
            <a:br>
              <a:rPr lang="de-DE" sz="3200" dirty="0"/>
            </a:br>
            <a:endParaRPr lang="de-DE" sz="3200" dirty="0">
              <a:solidFill>
                <a:srgbClr val="FF0000"/>
              </a:solidFill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DE2EB79D-6139-4F59-8984-75652E74197A}"/>
              </a:ext>
            </a:extLst>
          </p:cNvPr>
          <p:cNvCxnSpPr>
            <a:cxnSpLocks/>
          </p:cNvCxnSpPr>
          <p:nvPr/>
        </p:nvCxnSpPr>
        <p:spPr>
          <a:xfrm>
            <a:off x="6086676" y="1689463"/>
            <a:ext cx="0" cy="8621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F2E2DE55-DE3C-4655-A073-DC1846997408}"/>
              </a:ext>
            </a:extLst>
          </p:cNvPr>
          <p:cNvSpPr txBox="1"/>
          <p:nvPr/>
        </p:nvSpPr>
        <p:spPr>
          <a:xfrm>
            <a:off x="4066289" y="1166243"/>
            <a:ext cx="419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Zwei Quantenobjekte, die sich in einem gemeinsamen Zustand befinden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E452BBE-C799-4B42-AE58-1B65E0826AA7}"/>
              </a:ext>
            </a:extLst>
          </p:cNvPr>
          <p:cNvCxnSpPr>
            <a:cxnSpLocks/>
            <a:stCxn id="28" idx="0"/>
            <a:endCxn id="6" idx="4"/>
          </p:cNvCxnSpPr>
          <p:nvPr/>
        </p:nvCxnSpPr>
        <p:spPr>
          <a:xfrm flipV="1">
            <a:off x="6165054" y="3788999"/>
            <a:ext cx="564006" cy="1011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C0935FB-DB66-4D64-B644-D93044163A29}"/>
              </a:ext>
            </a:extLst>
          </p:cNvPr>
          <p:cNvCxnSpPr>
            <a:cxnSpLocks/>
            <a:stCxn id="28" idx="0"/>
            <a:endCxn id="5" idx="4"/>
          </p:cNvCxnSpPr>
          <p:nvPr/>
        </p:nvCxnSpPr>
        <p:spPr>
          <a:xfrm flipH="1" flipV="1">
            <a:off x="5462942" y="3788999"/>
            <a:ext cx="702112" cy="10117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D743A32C-5AD9-4D80-996E-572E948D0F73}"/>
              </a:ext>
            </a:extLst>
          </p:cNvPr>
          <p:cNvSpPr txBox="1"/>
          <p:nvPr/>
        </p:nvSpPr>
        <p:spPr>
          <a:xfrm>
            <a:off x="4979141" y="4800770"/>
            <a:ext cx="2371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Bezüglich der Polarisation unbestimmt, bzw. in Superposition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52A17A7-AE1A-427A-8D26-2B7952337EE0}"/>
              </a:ext>
            </a:extLst>
          </p:cNvPr>
          <p:cNvSpPr txBox="1"/>
          <p:nvPr/>
        </p:nvSpPr>
        <p:spPr>
          <a:xfrm>
            <a:off x="1431901" y="5099214"/>
            <a:ext cx="2461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Messgerät für Polarisation</a:t>
            </a:r>
          </a:p>
        </p:txBody>
      </p:sp>
    </p:spTree>
    <p:extLst>
      <p:ext uri="{BB962C8B-B14F-4D97-AF65-F5344CB8AC3E}">
        <p14:creationId xmlns:p14="http://schemas.microsoft.com/office/powerpoint/2010/main" val="525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2319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23269 0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0 L 0.24922 0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0 L -0.24922 0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8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8BEF3-DBB8-4F15-884B-E190101E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Verschränkung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CD7BEF-9DA6-420B-9B44-E68D2B436E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Zwei oder mehr, auch möglicherweise weit voneinander entfernte Quantenobjekte können sich in einen </a:t>
            </a:r>
            <a:r>
              <a:rPr lang="de-DE" sz="2400" dirty="0"/>
              <a:t>gemeinsamen Zustand </a:t>
            </a:r>
            <a:r>
              <a:rPr lang="de-DE" sz="2400" b="0" dirty="0"/>
              <a:t>befinden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dirty="0"/>
              <a:t>Messprozess an einem Objekt führt auch zur Auflösung der Superposition bei anderem Objekt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ym typeface="Wingdings" panose="05000000000000000000" pitchFamily="2" charset="2"/>
              </a:rPr>
              <a:t>Ohne Zeitverzug, über beliebige Distanzen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ym typeface="Wingdings" panose="05000000000000000000" pitchFamily="2" charset="2"/>
              </a:rPr>
              <a:t>Instantaner Kollaps der gemeinsamen Zustandsfunktion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5136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E0E22-4DBC-49F9-AA36-11F87A20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Wesenszüge der Quantenphysik </a:t>
            </a:r>
            <a:r>
              <a:rPr lang="de-DE" sz="3200" dirty="0">
                <a:solidFill>
                  <a:srgbClr val="FF0000"/>
                </a:solidFill>
              </a:rPr>
              <a:t>Zusammenfassung</a:t>
            </a:r>
            <a:br>
              <a:rPr lang="de-DE" sz="3200" dirty="0"/>
            </a:br>
            <a:r>
              <a:rPr lang="de-DE" sz="3200" b="0" dirty="0"/>
              <a:t>Fähigkeit zur Interferenz</a:t>
            </a: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r>
              <a:rPr lang="de-DE" sz="3200" b="0" dirty="0"/>
              <a:t>Komplementarität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8BC8D-1AE1-4E0F-9FC4-ED335F1276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 indent="0">
              <a:buNone/>
            </a:pPr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662376-A7E7-4363-BFC8-B7C3A3AD3A38}"/>
              </a:ext>
            </a:extLst>
          </p:cNvPr>
          <p:cNvSpPr/>
          <p:nvPr/>
        </p:nvSpPr>
        <p:spPr>
          <a:xfrm>
            <a:off x="874712" y="2892543"/>
            <a:ext cx="10580688" cy="233259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Interferenz</a:t>
            </a:r>
            <a:r>
              <a:rPr lang="de-DE" sz="2400" dirty="0"/>
              <a:t> und </a:t>
            </a:r>
            <a:r>
              <a:rPr lang="de-DE" sz="2400" b="1" dirty="0"/>
              <a:t>Unterscheidbarkeit</a:t>
            </a:r>
            <a:r>
              <a:rPr lang="de-DE" sz="2400" dirty="0"/>
              <a:t> der Wege schließen sich aus</a:t>
            </a:r>
          </a:p>
          <a:p>
            <a:pPr marL="537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Bereits nur die Möglichkeit die Quantenobjekte durch einen Messprozess unterscheiden zu können, beeinflusst das Versuchsergebnis.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286B95-4819-4E9C-A5D3-EDA21E886F64}"/>
              </a:ext>
            </a:extLst>
          </p:cNvPr>
          <p:cNvSpPr/>
          <p:nvPr/>
        </p:nvSpPr>
        <p:spPr>
          <a:xfrm>
            <a:off x="874712" y="1356722"/>
            <a:ext cx="10580688" cy="684213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Auch </a:t>
            </a:r>
            <a:r>
              <a:rPr lang="de-DE" sz="2400" b="1" dirty="0"/>
              <a:t>einzelne Quantenobjekte</a:t>
            </a:r>
            <a:r>
              <a:rPr lang="de-DE" sz="2400" dirty="0"/>
              <a:t> besitzen die Fähigkeit zur Interferenz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F8489C1-4514-4799-9312-E5402B136CE0}"/>
              </a:ext>
            </a:extLst>
          </p:cNvPr>
          <p:cNvSpPr/>
          <p:nvPr/>
        </p:nvSpPr>
        <p:spPr>
          <a:xfrm>
            <a:off x="8936610" y="5575384"/>
            <a:ext cx="2518789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Küblbeck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Müller, 2002)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0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40F5E-14D4-4F3A-A7CD-2874C366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Quantenphysik ist…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D16624-91F5-478B-9D87-3948D55C14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b="0" dirty="0"/>
              <a:t>…</a:t>
            </a:r>
            <a:r>
              <a:rPr lang="de-DE" sz="2400" dirty="0"/>
              <a:t>nicht lokal-realistisch </a:t>
            </a:r>
            <a:r>
              <a:rPr lang="de-DE" sz="2400" b="0" dirty="0"/>
              <a:t>und folgt der Definition von </a:t>
            </a:r>
            <a:r>
              <a:rPr lang="de-DE" sz="2400" dirty="0"/>
              <a:t>Kausalität nicht im strengen Sinne.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1D1801C-A7B8-4306-B73E-BCD985C2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61701"/>
              </p:ext>
            </p:extLst>
          </p:nvPr>
        </p:nvGraphicFramePr>
        <p:xfrm>
          <a:off x="805656" y="1508445"/>
          <a:ext cx="10580688" cy="218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896">
                  <a:extLst>
                    <a:ext uri="{9D8B030D-6E8A-4147-A177-3AD203B41FA5}">
                      <a16:colId xmlns:a16="http://schemas.microsoft.com/office/drawing/2014/main" val="3220518380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val="2521126709"/>
                    </a:ext>
                  </a:extLst>
                </a:gridCol>
                <a:gridCol w="3526896">
                  <a:extLst>
                    <a:ext uri="{9D8B030D-6E8A-4147-A177-3AD203B41FA5}">
                      <a16:colId xmlns:a16="http://schemas.microsoft.com/office/drawing/2014/main" val="2386133788"/>
                    </a:ext>
                  </a:extLst>
                </a:gridCol>
              </a:tblGrid>
              <a:tr h="569091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Lokalität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Realität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Kausalität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7289"/>
                  </a:ext>
                </a:extLst>
              </a:tr>
              <a:tr h="11104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/>
                        <a:t>Verschränkung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/>
                        <a:t>Superposition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/>
                        <a:t>Superposition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/>
                        <a:t>i.d.R. </a:t>
                      </a:r>
                      <a:r>
                        <a:rPr lang="de-DE" sz="2000" dirty="0" err="1"/>
                        <a:t>indeterministischer</a:t>
                      </a:r>
                      <a:r>
                        <a:rPr lang="de-DE" sz="2000" dirty="0"/>
                        <a:t> Messprozess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38595"/>
                  </a:ext>
                </a:extLst>
              </a:tr>
            </a:tbl>
          </a:graphicData>
        </a:graphic>
      </p:graphicFrame>
      <p:pic>
        <p:nvPicPr>
          <p:cNvPr id="6" name="Grafik 5" descr="Blitzschlag">
            <a:extLst>
              <a:ext uri="{FF2B5EF4-FFF2-40B4-BE49-F238E27FC236}">
                <a16:creationId xmlns:a16="http://schemas.microsoft.com/office/drawing/2014/main" id="{18E85F28-07AA-4AD2-AC73-F2F39A02C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600" y="2047835"/>
            <a:ext cx="701040" cy="701040"/>
          </a:xfrm>
          <a:prstGeom prst="rect">
            <a:avLst/>
          </a:prstGeom>
        </p:spPr>
      </p:pic>
      <p:pic>
        <p:nvPicPr>
          <p:cNvPr id="7" name="Grafik 6" descr="Blitzschlag">
            <a:extLst>
              <a:ext uri="{FF2B5EF4-FFF2-40B4-BE49-F238E27FC236}">
                <a16:creationId xmlns:a16="http://schemas.microsoft.com/office/drawing/2014/main" id="{C95A5186-5E3F-46B2-8182-2C777F0B6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5480" y="2047835"/>
            <a:ext cx="701040" cy="701040"/>
          </a:xfrm>
          <a:prstGeom prst="rect">
            <a:avLst/>
          </a:prstGeom>
        </p:spPr>
      </p:pic>
      <p:pic>
        <p:nvPicPr>
          <p:cNvPr id="8" name="Grafik 7" descr="Blitzschlag">
            <a:extLst>
              <a:ext uri="{FF2B5EF4-FFF2-40B4-BE49-F238E27FC236}">
                <a16:creationId xmlns:a16="http://schemas.microsoft.com/office/drawing/2014/main" id="{8B276D50-730F-4592-9318-6B425BC50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7360" y="2047835"/>
            <a:ext cx="7010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13C55-C8DA-4BD0-98BC-E164C818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A351C-0F59-45C6-9DE8-B29F88F35A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0" dirty="0" err="1"/>
              <a:t>Sponk</a:t>
            </a:r>
            <a:r>
              <a:rPr lang="de-DE" b="0" dirty="0"/>
              <a:t> (o. D.) (https://commons.wikimedia.org/wiki/File:Buckminsterfullerene_animated.gif), </a:t>
            </a:r>
            <a:r>
              <a:rPr lang="de-DE" b="0" i="1" dirty="0" err="1"/>
              <a:t>Buckminsterfullerene</a:t>
            </a:r>
            <a:r>
              <a:rPr lang="de-DE" b="0" i="1" dirty="0"/>
              <a:t> </a:t>
            </a:r>
            <a:r>
              <a:rPr lang="de-DE" b="0" i="1" dirty="0" err="1"/>
              <a:t>animated</a:t>
            </a:r>
            <a:r>
              <a:rPr lang="de-DE" b="0" dirty="0"/>
              <a:t>, https://creativecommons.org/licenses/by-sa/3.0/legalcode</a:t>
            </a:r>
          </a:p>
          <a:p>
            <a:r>
              <a:rPr lang="en-US" b="0" dirty="0" err="1"/>
              <a:t>Tonomura</a:t>
            </a:r>
            <a:r>
              <a:rPr lang="en-US" b="0" dirty="0"/>
              <a:t> &amp; </a:t>
            </a:r>
            <a:r>
              <a:rPr lang="en-US" b="0" dirty="0" err="1"/>
              <a:t>Belsazar</a:t>
            </a:r>
            <a:r>
              <a:rPr lang="en-US" b="0" dirty="0"/>
              <a:t> (o. D.). (https://commons.wikimedia.org/wiki/File:Double-slit_experiment_results_Tanamura_four.jpg), </a:t>
            </a:r>
            <a:r>
              <a:rPr lang="en-US" b="0" i="1" dirty="0"/>
              <a:t>Double-slit experiment results </a:t>
            </a:r>
            <a:r>
              <a:rPr lang="en-US" b="0" i="1" dirty="0" err="1"/>
              <a:t>Tanamura</a:t>
            </a:r>
            <a:r>
              <a:rPr lang="en-US" b="0" i="1" dirty="0"/>
              <a:t> four</a:t>
            </a:r>
            <a:r>
              <a:rPr lang="en-US" b="0" dirty="0"/>
              <a:t>, https://creativecommons.org/licenses/by-sa/3.0/legalcode</a:t>
            </a:r>
          </a:p>
          <a:p>
            <a:endParaRPr lang="de-DE" b="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92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E0E22-4DBC-49F9-AA36-11F87A20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Wesenszüge der Quantenphysik </a:t>
            </a:r>
            <a:r>
              <a:rPr lang="de-DE" sz="3200" dirty="0">
                <a:solidFill>
                  <a:srgbClr val="FF0000"/>
                </a:solidFill>
              </a:rPr>
              <a:t>3</a:t>
            </a:r>
            <a:br>
              <a:rPr lang="de-DE" sz="3200" dirty="0"/>
            </a:br>
            <a:r>
              <a:rPr lang="de-DE" sz="3200" b="0" dirty="0"/>
              <a:t>Statistischer Charakter</a:t>
            </a: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r>
              <a:rPr lang="de-DE" sz="3200" b="0" dirty="0"/>
              <a:t>Eindeutige Messergebnisse</a:t>
            </a:r>
            <a:br>
              <a:rPr lang="de-DE" sz="3200" b="0" dirty="0"/>
            </a:br>
            <a:endParaRPr lang="de-DE" sz="3200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D8BC8D-1AE1-4E0F-9FC4-ED335F1276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4"/>
            <a:ext cx="10580688" cy="4418646"/>
          </a:xfrm>
        </p:spPr>
        <p:txBody>
          <a:bodyPr/>
          <a:lstStyle/>
          <a:p>
            <a:pPr lvl="2" indent="0">
              <a:buNone/>
            </a:pP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5286B95-4819-4E9C-A5D3-EDA21E886F64}"/>
              </a:ext>
            </a:extLst>
          </p:cNvPr>
          <p:cNvSpPr/>
          <p:nvPr/>
        </p:nvSpPr>
        <p:spPr>
          <a:xfrm>
            <a:off x="874712" y="1356722"/>
            <a:ext cx="10580688" cy="2849518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Einzelereignisse</a:t>
            </a:r>
            <a:r>
              <a:rPr lang="de-DE" sz="2400" dirty="0"/>
              <a:t> sind in der Quantenphysik </a:t>
            </a:r>
            <a:r>
              <a:rPr lang="de-DE" sz="2400" b="1" dirty="0"/>
              <a:t>zufällig/</a:t>
            </a:r>
            <a:r>
              <a:rPr lang="de-DE" sz="2400" b="1" dirty="0" err="1"/>
              <a:t>indeterministisch</a:t>
            </a:r>
            <a:r>
              <a:rPr lang="de-DE" sz="2400" b="1" dirty="0"/>
              <a:t>, </a:t>
            </a:r>
            <a:r>
              <a:rPr lang="de-DE" sz="2400" dirty="0"/>
              <a:t>also lassen sich auch bei immer gleichen Bedingungen </a:t>
            </a:r>
            <a:r>
              <a:rPr lang="de-DE" sz="2400" b="1" dirty="0"/>
              <a:t>nicht vorhersagen.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/>
              <a:t>Sehr viele </a:t>
            </a:r>
            <a:r>
              <a:rPr lang="de-DE" sz="2400" dirty="0"/>
              <a:t>Quantenobjekte</a:t>
            </a:r>
            <a:r>
              <a:rPr lang="de-DE" sz="2400" b="1" dirty="0"/>
              <a:t> (Ensemble) </a:t>
            </a:r>
            <a:r>
              <a:rPr lang="de-DE" sz="2400" dirty="0"/>
              <a:t>verhalten sich nach einer </a:t>
            </a:r>
            <a:r>
              <a:rPr lang="de-DE" sz="2400" b="1" dirty="0"/>
              <a:t>reproduzierbaren/deterministischen Wahrscheinlichkeitsverteilung.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683A4DC-7AD2-49D9-BC1C-01A18C9B47F3}"/>
              </a:ext>
            </a:extLst>
          </p:cNvPr>
          <p:cNvSpPr/>
          <p:nvPr/>
        </p:nvSpPr>
        <p:spPr>
          <a:xfrm>
            <a:off x="874712" y="4784950"/>
            <a:ext cx="10580688" cy="1177472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Auch wenn die Quantenphysik im Allgemeinen </a:t>
            </a:r>
            <a:r>
              <a:rPr lang="de-DE" sz="2400" dirty="0" err="1"/>
              <a:t>indeterministisch</a:t>
            </a:r>
            <a:r>
              <a:rPr lang="de-DE" sz="2400" dirty="0"/>
              <a:t> ist, erhält man durch einen </a:t>
            </a:r>
            <a:r>
              <a:rPr lang="de-DE" sz="2400" b="1" dirty="0"/>
              <a:t>Messprozess immer ein eindeutiges Ergebnis.</a:t>
            </a:r>
          </a:p>
          <a:p>
            <a:pPr>
              <a:lnSpc>
                <a:spcPct val="150000"/>
              </a:lnSpc>
            </a:pPr>
            <a:endParaRPr lang="de-DE" sz="2400" b="1" dirty="0"/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6DB09BF-0D01-4237-900B-221AA94468A2}"/>
              </a:ext>
            </a:extLst>
          </p:cNvPr>
          <p:cNvSpPr/>
          <p:nvPr/>
        </p:nvSpPr>
        <p:spPr>
          <a:xfrm>
            <a:off x="8936610" y="5994630"/>
            <a:ext cx="2518789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Küblbeck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Müller, 2002)</a:t>
            </a:r>
            <a:endParaRPr lang="de-DE" sz="105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7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C7E4D-9E32-4BDC-8377-BDB937AA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Das Doppelspaltexperiment mit Elektronen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FFF689E-1AB2-4800-9229-2C8087603F15}"/>
              </a:ext>
            </a:extLst>
          </p:cNvPr>
          <p:cNvGrpSpPr/>
          <p:nvPr/>
        </p:nvGrpSpPr>
        <p:grpSpPr>
          <a:xfrm>
            <a:off x="1847004" y="3519995"/>
            <a:ext cx="1694576" cy="247310"/>
            <a:chOff x="562062" y="3305344"/>
            <a:chExt cx="1694576" cy="24731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722A8E8-E744-4BDB-8D06-A057F1637D86}"/>
                </a:ext>
              </a:extLst>
            </p:cNvPr>
            <p:cNvSpPr/>
            <p:nvPr/>
          </p:nvSpPr>
          <p:spPr>
            <a:xfrm>
              <a:off x="562062" y="3305344"/>
              <a:ext cx="1400961" cy="2473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8409FF-42FF-490B-A30A-7D0E3E912CD8}"/>
                </a:ext>
              </a:extLst>
            </p:cNvPr>
            <p:cNvSpPr/>
            <p:nvPr/>
          </p:nvSpPr>
          <p:spPr>
            <a:xfrm>
              <a:off x="1963023" y="3362643"/>
              <a:ext cx="293615" cy="132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600773-2E8A-45A1-9CD3-C53868DC201B}"/>
              </a:ext>
            </a:extLst>
          </p:cNvPr>
          <p:cNvGrpSpPr/>
          <p:nvPr/>
        </p:nvGrpSpPr>
        <p:grpSpPr>
          <a:xfrm>
            <a:off x="5437492" y="2572138"/>
            <a:ext cx="1398" cy="2145600"/>
            <a:chOff x="5427677" y="2307054"/>
            <a:chExt cx="1398" cy="2145600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137640E-021E-4C4F-B4BB-7E1E3983014F}"/>
                </a:ext>
              </a:extLst>
            </p:cNvPr>
            <p:cNvCxnSpPr>
              <a:cxnSpLocks/>
            </p:cNvCxnSpPr>
            <p:nvPr/>
          </p:nvCxnSpPr>
          <p:spPr>
            <a:xfrm>
              <a:off x="5427677" y="2307054"/>
              <a:ext cx="0" cy="9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BC0877F4-8255-41B5-883D-30DAEBBF0F68}"/>
                </a:ext>
              </a:extLst>
            </p:cNvPr>
            <p:cNvCxnSpPr>
              <a:cxnSpLocks/>
            </p:cNvCxnSpPr>
            <p:nvPr/>
          </p:nvCxnSpPr>
          <p:spPr>
            <a:xfrm>
              <a:off x="5429075" y="3288566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178DE9F-B98A-48F8-A436-1123FEE00B09}"/>
                </a:ext>
              </a:extLst>
            </p:cNvPr>
            <p:cNvCxnSpPr>
              <a:cxnSpLocks/>
            </p:cNvCxnSpPr>
            <p:nvPr/>
          </p:nvCxnSpPr>
          <p:spPr>
            <a:xfrm>
              <a:off x="5427677" y="3552654"/>
              <a:ext cx="0" cy="90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C548B81-D3A9-45E8-A53A-7FC157FDA6CE}"/>
              </a:ext>
            </a:extLst>
          </p:cNvPr>
          <p:cNvCxnSpPr>
            <a:cxnSpLocks/>
          </p:cNvCxnSpPr>
          <p:nvPr/>
        </p:nvCxnSpPr>
        <p:spPr>
          <a:xfrm>
            <a:off x="9180380" y="1578848"/>
            <a:ext cx="0" cy="41296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BB19E73-858A-4657-A90A-3528C3B87D11}"/>
              </a:ext>
            </a:extLst>
          </p:cNvPr>
          <p:cNvSpPr txBox="1"/>
          <p:nvPr/>
        </p:nvSpPr>
        <p:spPr>
          <a:xfrm>
            <a:off x="1422633" y="3130506"/>
            <a:ext cx="224970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Elektronenquelle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5DD2EB-915B-4459-A5D3-C6FD7D59B974}"/>
              </a:ext>
            </a:extLst>
          </p:cNvPr>
          <p:cNvSpPr txBox="1"/>
          <p:nvPr/>
        </p:nvSpPr>
        <p:spPr>
          <a:xfrm>
            <a:off x="4677239" y="2118718"/>
            <a:ext cx="152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Doppelspalt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981128-E180-4DDD-8D28-C6171F97450B}"/>
              </a:ext>
            </a:extLst>
          </p:cNvPr>
          <p:cNvSpPr txBox="1"/>
          <p:nvPr/>
        </p:nvSpPr>
        <p:spPr>
          <a:xfrm>
            <a:off x="8698013" y="1075508"/>
            <a:ext cx="9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Schirm</a:t>
            </a:r>
          </a:p>
        </p:txBody>
      </p:sp>
    </p:spTree>
    <p:extLst>
      <p:ext uri="{BB962C8B-B14F-4D97-AF65-F5344CB8AC3E}">
        <p14:creationId xmlns:p14="http://schemas.microsoft.com/office/powerpoint/2010/main" val="265010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C310A-1D1E-41DD-A1C0-42E1549A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Das Doppelspaltexperiment mit Elektronen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45206C-1E15-417D-9387-E4AD9EE6ECD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53" y="1017005"/>
            <a:ext cx="7669650" cy="448359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9FED5D-5368-4140-88E8-14E339074D15}"/>
              </a:ext>
            </a:extLst>
          </p:cNvPr>
          <p:cNvSpPr txBox="1"/>
          <p:nvPr/>
        </p:nvSpPr>
        <p:spPr>
          <a:xfrm>
            <a:off x="2863055" y="5487313"/>
            <a:ext cx="66040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b: N=200	c: N=6000	d: N=40.000	e: N=140.000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5F99F98-780E-4E13-A5A8-737E554CB4B6}"/>
              </a:ext>
            </a:extLst>
          </p:cNvPr>
          <p:cNvSpPr/>
          <p:nvPr/>
        </p:nvSpPr>
        <p:spPr>
          <a:xfrm>
            <a:off x="7384255" y="5752054"/>
            <a:ext cx="24404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(Dr.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Tonomura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Belsazar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o. D.)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83D36-A58F-446C-8AA7-1C81AE17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 mit Quantenobjekten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2657540A-46A3-49DB-A37B-97BCEEEDF2F3}"/>
                  </a:ext>
                </a:extLst>
              </p:cNvPr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1958611407"/>
                  </p:ext>
                </p:extLst>
              </p:nvPr>
            </p:nvGraphicFramePr>
            <p:xfrm>
              <a:off x="874713" y="1484313"/>
              <a:ext cx="10580688" cy="194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0344">
                      <a:extLst>
                        <a:ext uri="{9D8B030D-6E8A-4147-A177-3AD203B41FA5}">
                          <a16:colId xmlns:a16="http://schemas.microsoft.com/office/drawing/2014/main" val="2505701416"/>
                        </a:ext>
                      </a:extLst>
                    </a:gridCol>
                    <a:gridCol w="5290344">
                      <a:extLst>
                        <a:ext uri="{9D8B030D-6E8A-4147-A177-3AD203B41FA5}">
                          <a16:colId xmlns:a16="http://schemas.microsoft.com/office/drawing/2014/main" val="31931716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Masselose Quantenobjekte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Massebehaftete Quantenobjekte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566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b="1" dirty="0"/>
                            <a:t>Photonen</a:t>
                          </a:r>
                          <a:endParaRPr lang="de-DE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Elektronen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07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/>
                            <a:t>Neutronen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1829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/>
                            <a:t>Fullerene (d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≈1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de-DE" b="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2132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0811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2657540A-46A3-49DB-A37B-97BCEEEDF2F3}"/>
                  </a:ext>
                </a:extLst>
              </p:cNvPr>
              <p:cNvGraphicFramePr>
                <a:graphicFrameLocks noGrp="1"/>
              </p:cNvGraphicFramePr>
              <p:nvPr>
                <p:ph sz="quarter" idx="10"/>
                <p:extLst>
                  <p:ext uri="{D42A27DB-BD31-4B8C-83A1-F6EECF244321}">
                    <p14:modId xmlns:p14="http://schemas.microsoft.com/office/powerpoint/2010/main" val="1958611407"/>
                  </p:ext>
                </p:extLst>
              </p:nvPr>
            </p:nvGraphicFramePr>
            <p:xfrm>
              <a:off x="874713" y="1484313"/>
              <a:ext cx="10580688" cy="194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0344">
                      <a:extLst>
                        <a:ext uri="{9D8B030D-6E8A-4147-A177-3AD203B41FA5}">
                          <a16:colId xmlns:a16="http://schemas.microsoft.com/office/drawing/2014/main" val="2505701416"/>
                        </a:ext>
                      </a:extLst>
                    </a:gridCol>
                    <a:gridCol w="5290344">
                      <a:extLst>
                        <a:ext uri="{9D8B030D-6E8A-4147-A177-3AD203B41FA5}">
                          <a16:colId xmlns:a16="http://schemas.microsoft.com/office/drawing/2014/main" val="31931716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Masselose Quantenobjekte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400" dirty="0"/>
                            <a:t>Massebehaftete Quantenobjekte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566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b="1" dirty="0"/>
                            <a:t>Photonen</a:t>
                          </a:r>
                          <a:endParaRPr lang="de-DE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Elektronen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07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/>
                            <a:t>Neutronen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1829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230" t="-336066" r="-46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132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08114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1AEEC4B5-1E20-4856-BA0D-CC5C8CE05093}"/>
              </a:ext>
            </a:extLst>
          </p:cNvPr>
          <p:cNvSpPr/>
          <p:nvPr/>
        </p:nvSpPr>
        <p:spPr>
          <a:xfrm>
            <a:off x="5651975" y="5919526"/>
            <a:ext cx="10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Sponk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, o. D.)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54F46C-8370-4F1E-B2B0-1B15B09D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69" y="3479165"/>
            <a:ext cx="2394772" cy="23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C310A-1D1E-41DD-A1C0-42E1549A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 mit Elektronen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3D0DF-2159-4C9E-9A10-7753AFF358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400" dirty="0"/>
              <a:t>Fragen: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b="0" dirty="0"/>
              <a:t>Wie kommt es, dass auch massebehaftete Quantenobjekte wie Elektronen Wellenphänomene, wie Interferenz zeigen können?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400" b="0" dirty="0"/>
              <a:t>Wie kann man die Wahrscheinlichkeit für das Verhalten eines Quantenobjektes berechnen?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131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651C0-589B-4C34-B0B3-996D8EA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quantenmechanische Zustandsfunktion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de-DE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de-DE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Gibt quantenmechanischen Zustand eines Quantenobjektes an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Funktionswert nicht messbar, Zustandsfunktion ist „mathematisches Tool“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Betragsquadrat der Zustandsfunktion berechnet Wahrscheinlichkeit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651C0-589B-4C34-B0B3-996D8EA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quantenmechanische Zustandsfunktion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DE" sz="2400" dirty="0"/>
                  <a:t>Bsp.: Doppelspaltexperiment mit Elektronen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Beschreibung des Zustand der Elektronen durch Zustandsfunktion </a:t>
                </a:r>
                <a14:m>
                  <m:oMath xmlns:m="http://schemas.openxmlformats.org/officeDocument/2006/math">
                    <m:r>
                      <a:rPr lang="de-DE" sz="2400" b="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b="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⃑"/>
                        <m:ctrlPr>
                          <a:rPr lang="de-DE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24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b="0" dirty="0"/>
                  <a:t> </a:t>
                </a:r>
                <a:r>
                  <a:rPr lang="de-DE" sz="2400" b="0" dirty="0">
                    <a:sym typeface="Wingdings" panose="05000000000000000000" pitchFamily="2" charset="2"/>
                  </a:rPr>
                  <a:t> Gestalt einer Wellenfunktion</a:t>
                </a:r>
              </a:p>
              <a:p>
                <a:r>
                  <a:rPr lang="de-DE" sz="2400" b="0" dirty="0"/>
                  <a:t>	</a:t>
                </a:r>
                <a:r>
                  <a:rPr lang="de-DE" sz="2400" dirty="0">
                    <a:sym typeface="Wingdings" panose="05000000000000000000" pitchFamily="2" charset="2"/>
                  </a:rPr>
                  <a:t>  </a:t>
                </a:r>
                <a:r>
                  <a:rPr lang="de-DE" sz="2400" b="0" dirty="0">
                    <a:sym typeface="Wingdings" panose="05000000000000000000" pitchFamily="2" charset="2"/>
                  </a:rPr>
                  <a:t>Wesenszug 1: </a:t>
                </a:r>
                <a:r>
                  <a:rPr lang="de-DE" sz="2400" dirty="0">
                    <a:sym typeface="Wingdings" panose="05000000000000000000" pitchFamily="2" charset="2"/>
                  </a:rPr>
                  <a:t>Fähigkeit zur Interferenz</a:t>
                </a:r>
                <a:endParaRPr lang="de-DE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/>
                  <a:t>Funktion von Ort und Zeit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0" dirty="0">
                    <a:sym typeface="Wingdings" panose="05000000000000000000" pitchFamily="2" charset="2"/>
                  </a:rPr>
                  <a:t>Betragsquadrat berechnet die Wahrscheinlichkeit ein Elektron zur Zeit t am Ort x am Schirm nachzuweisen </a:t>
                </a:r>
              </a:p>
              <a:p>
                <a:r>
                  <a:rPr lang="de-DE" sz="2400" b="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sz="2400" b="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de-DE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sz="24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400" b="0" dirty="0"/>
              </a:p>
              <a:p>
                <a:r>
                  <a:rPr lang="de-DE" sz="2400" b="0" dirty="0"/>
                  <a:t>	</a:t>
                </a:r>
                <a:r>
                  <a:rPr lang="de-DE" sz="2400" dirty="0">
                    <a:sym typeface="Wingdings" panose="05000000000000000000" pitchFamily="2" charset="2"/>
                  </a:rPr>
                  <a:t> </a:t>
                </a:r>
                <a:r>
                  <a:rPr lang="de-DE" sz="2400" b="0" dirty="0">
                    <a:sym typeface="Wingdings" panose="05000000000000000000" pitchFamily="2" charset="2"/>
                  </a:rPr>
                  <a:t>Wesenszug 3: </a:t>
                </a:r>
                <a:r>
                  <a:rPr lang="de-DE" sz="2400" dirty="0">
                    <a:sym typeface="Wingdings" panose="05000000000000000000" pitchFamily="2" charset="2"/>
                  </a:rPr>
                  <a:t>Statistischer Charakter</a:t>
                </a:r>
                <a:endParaRPr lang="de-DE" sz="2400" dirty="0"/>
              </a:p>
              <a:p>
                <a:r>
                  <a:rPr lang="de-DE" sz="2400" b="0" dirty="0"/>
                  <a:t>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72E4D3A-7C78-4CD2-A477-2545264F7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1728" t="-2104" r="-1210" b="-1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281289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965</Words>
  <Application>Microsoft Office PowerPoint</Application>
  <PresentationFormat>Breitbild</PresentationFormat>
  <Paragraphs>159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Wingdings</vt:lpstr>
      <vt:lpstr>Symbol</vt:lpstr>
      <vt:lpstr>Cambria Math</vt:lpstr>
      <vt:lpstr>Arial</vt:lpstr>
      <vt:lpstr>Calibri</vt:lpstr>
      <vt:lpstr>Aptos</vt:lpstr>
      <vt:lpstr>Open Sans</vt:lpstr>
      <vt:lpstr>Times New Roman</vt:lpstr>
      <vt:lpstr>TUD_2018_16zu9</vt:lpstr>
      <vt:lpstr>Quantenphysik</vt:lpstr>
      <vt:lpstr>Wesenszüge der Quantenphysik Zusammenfassung Fähigkeit zur Interferenz   Komplementarität</vt:lpstr>
      <vt:lpstr>Wesenszüge der Quantenphysik 3 Statistischer Charakter       Eindeutige Messergebnisse </vt:lpstr>
      <vt:lpstr>Das Doppelspaltexperiment mit Elektronen</vt:lpstr>
      <vt:lpstr>Das Doppelspaltexperiment mit Elektronen</vt:lpstr>
      <vt:lpstr>Interferenz mit Quantenobjekten</vt:lpstr>
      <vt:lpstr>Interferenz mit Elektronen</vt:lpstr>
      <vt:lpstr>Die quantenmechanische Zustandsfunktion</vt:lpstr>
      <vt:lpstr>Die quantenmechanische Zustandsfunktion</vt:lpstr>
      <vt:lpstr>Die quantenmechanische Zustandsfunktion</vt:lpstr>
      <vt:lpstr>Determinismus / Indeterminimus</vt:lpstr>
      <vt:lpstr>Die quantenmechanische Zustandsfunktion</vt:lpstr>
      <vt:lpstr>Das quantenphysikalische Weltbild</vt:lpstr>
      <vt:lpstr>Das quantenphysikalische Weltbild Realität, Kausalität </vt:lpstr>
      <vt:lpstr>Realität</vt:lpstr>
      <vt:lpstr>Kausalität</vt:lpstr>
      <vt:lpstr>Lokalität</vt:lpstr>
      <vt:lpstr>Das EPR-Experiment </vt:lpstr>
      <vt:lpstr>Verschränkung</vt:lpstr>
      <vt:lpstr>Quantenphysik ist…</vt:lpstr>
      <vt:lpstr>Quellenverzeichnis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subject>Präsentationsvorlage</dc:subject>
  <dc:creator>cd@tu-dresden.de</dc:creator>
  <cp:lastModifiedBy>Schuster, Alexander</cp:lastModifiedBy>
  <cp:revision>221</cp:revision>
  <dcterms:created xsi:type="dcterms:W3CDTF">2021-12-16T17:30:27Z</dcterms:created>
  <dcterms:modified xsi:type="dcterms:W3CDTF">2024-10-16T21:21:17Z</dcterms:modified>
</cp:coreProperties>
</file>