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Lst>
  <p:notesMasterIdLst>
    <p:notesMasterId r:id="rId36"/>
  </p:notesMasterIdLst>
  <p:handoutMasterIdLst>
    <p:handoutMasterId r:id="rId37"/>
  </p:handoutMasterIdLst>
  <p:sldIdLst>
    <p:sldId id="256" r:id="rId2"/>
    <p:sldId id="257" r:id="rId3"/>
    <p:sldId id="333" r:id="rId4"/>
    <p:sldId id="291" r:id="rId5"/>
    <p:sldId id="269" r:id="rId6"/>
    <p:sldId id="264" r:id="rId7"/>
    <p:sldId id="265" r:id="rId8"/>
    <p:sldId id="266" r:id="rId9"/>
    <p:sldId id="267" r:id="rId10"/>
    <p:sldId id="268" r:id="rId11"/>
    <p:sldId id="270" r:id="rId12"/>
    <p:sldId id="287" r:id="rId13"/>
    <p:sldId id="320" r:id="rId14"/>
    <p:sldId id="260" r:id="rId15"/>
    <p:sldId id="261" r:id="rId16"/>
    <p:sldId id="262" r:id="rId17"/>
    <p:sldId id="263" r:id="rId18"/>
    <p:sldId id="277" r:id="rId19"/>
    <p:sldId id="271" r:id="rId20"/>
    <p:sldId id="316" r:id="rId21"/>
    <p:sldId id="317" r:id="rId22"/>
    <p:sldId id="298" r:id="rId23"/>
    <p:sldId id="326" r:id="rId24"/>
    <p:sldId id="327" r:id="rId25"/>
    <p:sldId id="328" r:id="rId26"/>
    <p:sldId id="329" r:id="rId27"/>
    <p:sldId id="330" r:id="rId28"/>
    <p:sldId id="299" r:id="rId29"/>
    <p:sldId id="312" r:id="rId30"/>
    <p:sldId id="314" r:id="rId31"/>
    <p:sldId id="324" r:id="rId32"/>
    <p:sldId id="315" r:id="rId33"/>
    <p:sldId id="293" r:id="rId34"/>
    <p:sldId id="305" r:id="rId35"/>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288008E-24AC-4619-A96F-23A53CD57C7D}">
          <p14:sldIdLst>
            <p14:sldId id="256"/>
          </p14:sldIdLst>
        </p14:section>
        <p14:section name="Komplementarität" id="{74F82747-9B03-4FCB-9530-456BDE9648D6}">
          <p14:sldIdLst>
            <p14:sldId id="257"/>
            <p14:sldId id="333"/>
            <p14:sldId id="291"/>
            <p14:sldId id="269"/>
            <p14:sldId id="264"/>
            <p14:sldId id="265"/>
            <p14:sldId id="266"/>
            <p14:sldId id="267"/>
            <p14:sldId id="268"/>
            <p14:sldId id="270"/>
            <p14:sldId id="287"/>
          </p14:sldIdLst>
        </p14:section>
        <p14:section name="Optional: Quantenradierer Laser" id="{B5329B43-0EB8-4ABB-8599-7A9792A17C0E}">
          <p14:sldIdLst>
            <p14:sldId id="320"/>
            <p14:sldId id="260"/>
            <p14:sldId id="261"/>
            <p14:sldId id="262"/>
            <p14:sldId id="263"/>
            <p14:sldId id="277"/>
            <p14:sldId id="271"/>
          </p14:sldIdLst>
        </p14:section>
        <p14:section name="Statistischer Charakter" id="{C5A8BD7E-DC00-40E5-B086-3351FFDC1E97}">
          <p14:sldIdLst>
            <p14:sldId id="316"/>
            <p14:sldId id="317"/>
            <p14:sldId id="298"/>
            <p14:sldId id="326"/>
            <p14:sldId id="327"/>
            <p14:sldId id="328"/>
            <p14:sldId id="329"/>
            <p14:sldId id="330"/>
            <p14:sldId id="299"/>
          </p14:sldIdLst>
        </p14:section>
        <p14:section name="Eindeutige Messergebnisse" id="{C51499FB-3B66-4F70-AC87-F196FAA41223}">
          <p14:sldIdLst>
            <p14:sldId id="312"/>
            <p14:sldId id="314"/>
            <p14:sldId id="324"/>
            <p14:sldId id="315"/>
            <p14:sldId id="293"/>
            <p14:sldId id="3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719"/>
    <a:srgbClr val="DE2526"/>
    <a:srgbClr val="951B81"/>
    <a:srgbClr val="59358C"/>
    <a:srgbClr val="FFFFFF"/>
    <a:srgbClr val="0069B4"/>
    <a:srgbClr val="F2F2F2"/>
    <a:srgbClr val="000000"/>
    <a:srgbClr val="13A983"/>
    <a:srgbClr val="009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93200" autoAdjust="0"/>
  </p:normalViewPr>
  <p:slideViewPr>
    <p:cSldViewPr snapToGrid="0" snapToObjects="1">
      <p:cViewPr varScale="1">
        <p:scale>
          <a:sx n="63" d="100"/>
          <a:sy n="63" d="100"/>
        </p:scale>
        <p:origin x="940" y="48"/>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16.10.2024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16.10.2024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Doppelspalt auch ein Interferometer</a:t>
            </a:r>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23966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Doppelspalt auch ein Interferometer</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99989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30342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107756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Ensemble=gleichartig</a:t>
            </a:r>
          </a:p>
        </p:txBody>
      </p:sp>
      <p:sp>
        <p:nvSpPr>
          <p:cNvPr id="4" name="Foliennummernplatzhalter 3"/>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5204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375324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203393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blau">
    <p:spTree>
      <p:nvGrpSpPr>
        <p:cNvPr id="1" name=""/>
        <p:cNvGrpSpPr/>
        <p:nvPr/>
      </p:nvGrpSpPr>
      <p:grpSpPr>
        <a:xfrm>
          <a:off x="0" y="0"/>
          <a:ext cx="0" cy="0"/>
          <a:chOff x="0" y="0"/>
          <a:chExt cx="0" cy="0"/>
        </a:xfrm>
      </p:grpSpPr>
      <p:pic>
        <p:nvPicPr>
          <p:cNvPr id="14" name="Grafik 1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
        <p:nvSpPr>
          <p:cNvPr id="13" name="Rechteck 12"/>
          <p:cNvSpPr/>
          <p:nvPr/>
        </p:nvSpPr>
        <p:spPr>
          <a:xfrm>
            <a:off x="0" y="1204912"/>
            <a:ext cx="12192000" cy="5653089"/>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bg1">
                    <a:alpha val="70000"/>
                  </a:schemeClr>
                </a:solidFill>
              </a:defRPr>
            </a:lvl1pPr>
          </a:lstStyle>
          <a:p>
            <a:pPr lvl="0"/>
            <a:r>
              <a:rPr lang="de-DE" dirty="0"/>
              <a:t>Vorname, Name</a:t>
            </a:r>
          </a:p>
        </p:txBody>
      </p:sp>
      <p:sp>
        <p:nvSpPr>
          <p:cNvPr id="19"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20"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bg1">
                    <a:alpha val="7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21"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bg1">
                    <a:alpha val="70000"/>
                  </a:schemeClr>
                </a:solidFill>
              </a:defRPr>
            </a:lvl1pPr>
          </a:lstStyle>
          <a:p>
            <a:pPr lvl="0"/>
            <a:r>
              <a:rPr lang="de-DE" dirty="0"/>
              <a:t>Struktureinheit der TU Dresden</a:t>
            </a:r>
          </a:p>
        </p:txBody>
      </p:sp>
      <p:sp>
        <p:nvSpPr>
          <p:cNvPr id="22"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
        <p:nvSpPr>
          <p:cNvPr id="23"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18. Februar 2022</a:t>
            </a:r>
          </a:p>
        </p:txBody>
      </p:sp>
    </p:spTree>
    <p:extLst>
      <p:ext uri="{BB962C8B-B14F-4D97-AF65-F5344CB8AC3E}">
        <p14:creationId xmlns:p14="http://schemas.microsoft.com/office/powerpoint/2010/main" val="133091202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itelfolie_TUD_weiß-blau">
    <p:spTree>
      <p:nvGrpSpPr>
        <p:cNvPr id="1" name=""/>
        <p:cNvGrpSpPr/>
        <p:nvPr/>
      </p:nvGrpSpPr>
      <p:grpSpPr>
        <a:xfrm>
          <a:off x="0" y="0"/>
          <a:ext cx="0" cy="0"/>
          <a:chOff x="0" y="0"/>
          <a:chExt cx="0" cy="0"/>
        </a:xfrm>
      </p:grpSpPr>
      <p:sp>
        <p:nvSpPr>
          <p:cNvPr id="13" name="Rechteck 12"/>
          <p:cNvSpPr/>
          <p:nvPr/>
        </p:nvSpPr>
        <p:spPr>
          <a:xfrm>
            <a:off x="0" y="1204912"/>
            <a:ext cx="12192000" cy="5653089"/>
          </a:xfrm>
          <a:prstGeom prst="rect">
            <a:avLst/>
          </a:prstGeom>
          <a:gradFill>
            <a:gsLst>
              <a:gs pos="14000">
                <a:srgbClr val="DE2526"/>
              </a:gs>
              <a:gs pos="100000">
                <a:srgbClr val="CD1719"/>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1" name="Grafik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102149943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elfolie_TUD_weiß-blau">
    <p:spTree>
      <p:nvGrpSpPr>
        <p:cNvPr id="1" name=""/>
        <p:cNvGrpSpPr/>
        <p:nvPr/>
      </p:nvGrpSpPr>
      <p:grpSpPr>
        <a:xfrm>
          <a:off x="0" y="0"/>
          <a:ext cx="0" cy="0"/>
          <a:chOff x="0" y="0"/>
          <a:chExt cx="0" cy="0"/>
        </a:xfrm>
      </p:grpSpPr>
      <p:sp>
        <p:nvSpPr>
          <p:cNvPr id="18" name="Rechteck 13">
            <a:extLst>
              <a:ext uri="{FF2B5EF4-FFF2-40B4-BE49-F238E27FC236}">
                <a16:creationId xmlns:a16="http://schemas.microsoft.com/office/drawing/2014/main" id="{8D22BFAA-62C6-4AF7-A140-D9E9750A54AC}"/>
              </a:ext>
            </a:extLst>
          </p:cNvPr>
          <p:cNvSpPr/>
          <p:nvPr userDrawn="1"/>
        </p:nvSpPr>
        <p:spPr>
          <a:xfrm>
            <a:off x="3151994" y="2563831"/>
            <a:ext cx="9050720" cy="4317954"/>
          </a:xfrm>
          <a:custGeom>
            <a:avLst/>
            <a:gdLst>
              <a:gd name="connsiteX0" fmla="*/ 0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0 w 5904411"/>
              <a:gd name="connsiteY4" fmla="*/ 0 h 3967747"/>
              <a:gd name="connsiteX0" fmla="*/ 3590925 w 5904411"/>
              <a:gd name="connsiteY0" fmla="*/ 0 h 3967747"/>
              <a:gd name="connsiteX1" fmla="*/ 5904411 w 5904411"/>
              <a:gd name="connsiteY1" fmla="*/ 0 h 3967747"/>
              <a:gd name="connsiteX2" fmla="*/ 5904411 w 5904411"/>
              <a:gd name="connsiteY2" fmla="*/ 3967747 h 3967747"/>
              <a:gd name="connsiteX3" fmla="*/ 0 w 5904411"/>
              <a:gd name="connsiteY3" fmla="*/ 3967747 h 3967747"/>
              <a:gd name="connsiteX4" fmla="*/ 3590925 w 5904411"/>
              <a:gd name="connsiteY4" fmla="*/ 0 h 3967747"/>
              <a:gd name="connsiteX0" fmla="*/ 3857625 w 6171111"/>
              <a:gd name="connsiteY0" fmla="*/ 0 h 3967747"/>
              <a:gd name="connsiteX1" fmla="*/ 6171111 w 6171111"/>
              <a:gd name="connsiteY1" fmla="*/ 0 h 3967747"/>
              <a:gd name="connsiteX2" fmla="*/ 6171111 w 6171111"/>
              <a:gd name="connsiteY2" fmla="*/ 3967747 h 3967747"/>
              <a:gd name="connsiteX3" fmla="*/ 0 w 6171111"/>
              <a:gd name="connsiteY3" fmla="*/ 3958222 h 3967747"/>
              <a:gd name="connsiteX4" fmla="*/ 3857625 w 6171111"/>
              <a:gd name="connsiteY4" fmla="*/ 0 h 3967747"/>
              <a:gd name="connsiteX0" fmla="*/ 3952875 w 6171111"/>
              <a:gd name="connsiteY0" fmla="*/ 9525 h 3967747"/>
              <a:gd name="connsiteX1" fmla="*/ 6171111 w 6171111"/>
              <a:gd name="connsiteY1" fmla="*/ 0 h 3967747"/>
              <a:gd name="connsiteX2" fmla="*/ 6171111 w 6171111"/>
              <a:gd name="connsiteY2" fmla="*/ 3967747 h 3967747"/>
              <a:gd name="connsiteX3" fmla="*/ 0 w 6171111"/>
              <a:gd name="connsiteY3" fmla="*/ 3958222 h 3967747"/>
              <a:gd name="connsiteX4" fmla="*/ 3952875 w 6171111"/>
              <a:gd name="connsiteY4" fmla="*/ 9525 h 3967747"/>
              <a:gd name="connsiteX0" fmla="*/ 3925061 w 6171111"/>
              <a:gd name="connsiteY0" fmla="*/ 0 h 3972129"/>
              <a:gd name="connsiteX1" fmla="*/ 6171111 w 6171111"/>
              <a:gd name="connsiteY1" fmla="*/ 4382 h 3972129"/>
              <a:gd name="connsiteX2" fmla="*/ 6171111 w 6171111"/>
              <a:gd name="connsiteY2" fmla="*/ 3972129 h 3972129"/>
              <a:gd name="connsiteX3" fmla="*/ 0 w 6171111"/>
              <a:gd name="connsiteY3" fmla="*/ 3962604 h 3972129"/>
              <a:gd name="connsiteX4" fmla="*/ 3925061 w 6171111"/>
              <a:gd name="connsiteY4" fmla="*/ 0 h 3972129"/>
              <a:gd name="connsiteX0" fmla="*/ 3925061 w 6171111"/>
              <a:gd name="connsiteY0" fmla="*/ 381 h 3967747"/>
              <a:gd name="connsiteX1" fmla="*/ 6171111 w 6171111"/>
              <a:gd name="connsiteY1" fmla="*/ 0 h 3967747"/>
              <a:gd name="connsiteX2" fmla="*/ 6171111 w 6171111"/>
              <a:gd name="connsiteY2" fmla="*/ 3967747 h 3967747"/>
              <a:gd name="connsiteX3" fmla="*/ 0 w 6171111"/>
              <a:gd name="connsiteY3" fmla="*/ 3958222 h 3967747"/>
              <a:gd name="connsiteX4" fmla="*/ 3925061 w 6171111"/>
              <a:gd name="connsiteY4" fmla="*/ 381 h 3967747"/>
              <a:gd name="connsiteX0" fmla="*/ 3961821 w 6207871"/>
              <a:gd name="connsiteY0" fmla="*/ 381 h 3981196"/>
              <a:gd name="connsiteX1" fmla="*/ 6207871 w 6207871"/>
              <a:gd name="connsiteY1" fmla="*/ 0 h 3981196"/>
              <a:gd name="connsiteX2" fmla="*/ 6207871 w 6207871"/>
              <a:gd name="connsiteY2" fmla="*/ 3967747 h 3981196"/>
              <a:gd name="connsiteX3" fmla="*/ 0 w 6207871"/>
              <a:gd name="connsiteY3" fmla="*/ 3981196 h 3981196"/>
              <a:gd name="connsiteX4" fmla="*/ 3961821 w 6207871"/>
              <a:gd name="connsiteY4" fmla="*/ 381 h 3981196"/>
              <a:gd name="connsiteX0" fmla="*/ 3984796 w 6230846"/>
              <a:gd name="connsiteY0" fmla="*/ 381 h 3981196"/>
              <a:gd name="connsiteX1" fmla="*/ 6230846 w 6230846"/>
              <a:gd name="connsiteY1" fmla="*/ 0 h 3981196"/>
              <a:gd name="connsiteX2" fmla="*/ 6230846 w 6230846"/>
              <a:gd name="connsiteY2" fmla="*/ 3967747 h 3981196"/>
              <a:gd name="connsiteX3" fmla="*/ 0 w 6230846"/>
              <a:gd name="connsiteY3" fmla="*/ 3981196 h 3981196"/>
              <a:gd name="connsiteX4" fmla="*/ 3984796 w 6230846"/>
              <a:gd name="connsiteY4" fmla="*/ 381 h 3981196"/>
              <a:gd name="connsiteX0" fmla="*/ 3984796 w 8344852"/>
              <a:gd name="connsiteY0" fmla="*/ 381 h 3981196"/>
              <a:gd name="connsiteX1" fmla="*/ 8344852 w 8344852"/>
              <a:gd name="connsiteY1" fmla="*/ 0 h 3981196"/>
              <a:gd name="connsiteX2" fmla="*/ 6230846 w 8344852"/>
              <a:gd name="connsiteY2" fmla="*/ 3967747 h 3981196"/>
              <a:gd name="connsiteX3" fmla="*/ 0 w 8344852"/>
              <a:gd name="connsiteY3" fmla="*/ 3981196 h 3981196"/>
              <a:gd name="connsiteX4" fmla="*/ 3984796 w 8344852"/>
              <a:gd name="connsiteY4" fmla="*/ 381 h 3981196"/>
              <a:gd name="connsiteX0" fmla="*/ 3984796 w 8344852"/>
              <a:gd name="connsiteY0" fmla="*/ 381 h 3981196"/>
              <a:gd name="connsiteX1" fmla="*/ 8344852 w 8344852"/>
              <a:gd name="connsiteY1" fmla="*/ 0 h 3981196"/>
              <a:gd name="connsiteX2" fmla="*/ 8344852 w 8344852"/>
              <a:gd name="connsiteY2" fmla="*/ 3967748 h 3981196"/>
              <a:gd name="connsiteX3" fmla="*/ 0 w 8344852"/>
              <a:gd name="connsiteY3" fmla="*/ 3981196 h 3981196"/>
              <a:gd name="connsiteX4" fmla="*/ 3984796 w 8344852"/>
              <a:gd name="connsiteY4" fmla="*/ 381 h 3981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4852" h="3981196">
                <a:moveTo>
                  <a:pt x="3984796" y="381"/>
                </a:moveTo>
                <a:lnTo>
                  <a:pt x="8344852" y="0"/>
                </a:lnTo>
                <a:lnTo>
                  <a:pt x="8344852" y="3967748"/>
                </a:lnTo>
                <a:lnTo>
                  <a:pt x="0" y="3981196"/>
                </a:lnTo>
                <a:lnTo>
                  <a:pt x="3984796" y="381"/>
                </a:lnTo>
                <a:close/>
              </a:path>
            </a:pathLst>
          </a:cu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dirty="0"/>
          </a:p>
        </p:txBody>
      </p:sp>
      <p:sp>
        <p:nvSpPr>
          <p:cNvPr id="19" name="Rechteck 9">
            <a:extLst>
              <a:ext uri="{FF2B5EF4-FFF2-40B4-BE49-F238E27FC236}">
                <a16:creationId xmlns:a16="http://schemas.microsoft.com/office/drawing/2014/main" id="{9FD71789-74E3-45C9-B1BA-98AEA75CF44C}"/>
              </a:ext>
            </a:extLst>
          </p:cNvPr>
          <p:cNvSpPr/>
          <p:nvPr userDrawn="1"/>
        </p:nvSpPr>
        <p:spPr>
          <a:xfrm>
            <a:off x="-1" y="3692352"/>
            <a:ext cx="9555747" cy="3185710"/>
          </a:xfrm>
          <a:custGeom>
            <a:avLst/>
            <a:gdLst>
              <a:gd name="connsiteX0" fmla="*/ 0 w 8810492"/>
              <a:gd name="connsiteY0" fmla="*/ 0 h 2937256"/>
              <a:gd name="connsiteX1" fmla="*/ 8810492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 name="connsiteX0" fmla="*/ 0 w 8810492"/>
              <a:gd name="connsiteY0" fmla="*/ 0 h 2937256"/>
              <a:gd name="connsiteX1" fmla="*/ 5858286 w 8810492"/>
              <a:gd name="connsiteY1" fmla="*/ 0 h 2937256"/>
              <a:gd name="connsiteX2" fmla="*/ 8810492 w 8810492"/>
              <a:gd name="connsiteY2" fmla="*/ 2937256 h 2937256"/>
              <a:gd name="connsiteX3" fmla="*/ 0 w 8810492"/>
              <a:gd name="connsiteY3" fmla="*/ 2937256 h 2937256"/>
              <a:gd name="connsiteX4" fmla="*/ 0 w 8810492"/>
              <a:gd name="connsiteY4" fmla="*/ 0 h 293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492" h="2937256">
                <a:moveTo>
                  <a:pt x="0" y="0"/>
                </a:moveTo>
                <a:lnTo>
                  <a:pt x="5858286" y="0"/>
                </a:lnTo>
                <a:lnTo>
                  <a:pt x="8810492" y="2937256"/>
                </a:lnTo>
                <a:lnTo>
                  <a:pt x="0" y="2937256"/>
                </a:lnTo>
                <a:lnTo>
                  <a:pt x="0" y="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 </a:t>
            </a:r>
          </a:p>
        </p:txBody>
      </p:sp>
      <p:sp>
        <p:nvSpPr>
          <p:cNvPr id="20" name="Rechteck 8">
            <a:extLst>
              <a:ext uri="{FF2B5EF4-FFF2-40B4-BE49-F238E27FC236}">
                <a16:creationId xmlns:a16="http://schemas.microsoft.com/office/drawing/2014/main" id="{E0A106CA-E2A4-4455-BD1E-8B7BA6CDC669}"/>
              </a:ext>
            </a:extLst>
          </p:cNvPr>
          <p:cNvSpPr/>
          <p:nvPr userDrawn="1"/>
        </p:nvSpPr>
        <p:spPr>
          <a:xfrm>
            <a:off x="-709" y="2302249"/>
            <a:ext cx="6020777" cy="4581946"/>
          </a:xfrm>
          <a:custGeom>
            <a:avLst/>
            <a:gdLst>
              <a:gd name="connsiteX0" fmla="*/ 0 w 3587931"/>
              <a:gd name="connsiteY0" fmla="*/ 0 h 5307874"/>
              <a:gd name="connsiteX1" fmla="*/ 3587931 w 3587931"/>
              <a:gd name="connsiteY1" fmla="*/ 0 h 5307874"/>
              <a:gd name="connsiteX2" fmla="*/ 3587931 w 3587931"/>
              <a:gd name="connsiteY2" fmla="*/ 5307874 h 5307874"/>
              <a:gd name="connsiteX3" fmla="*/ 0 w 3587931"/>
              <a:gd name="connsiteY3" fmla="*/ 5307874 h 5307874"/>
              <a:gd name="connsiteX4" fmla="*/ 0 w 3587931"/>
              <a:gd name="connsiteY4" fmla="*/ 0 h 5307874"/>
              <a:gd name="connsiteX0" fmla="*/ 0 w 3587931"/>
              <a:gd name="connsiteY0" fmla="*/ 0 h 5307874"/>
              <a:gd name="connsiteX1" fmla="*/ 3587931 w 3587931"/>
              <a:gd name="connsiteY1" fmla="*/ 0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587931"/>
              <a:gd name="connsiteY0" fmla="*/ 0 h 5307874"/>
              <a:gd name="connsiteX1" fmla="*/ 1463039 w 3587931"/>
              <a:gd name="connsiteY1" fmla="*/ 1445623 h 5307874"/>
              <a:gd name="connsiteX2" fmla="*/ 3587931 w 3587931"/>
              <a:gd name="connsiteY2" fmla="*/ 3657600 h 5307874"/>
              <a:gd name="connsiteX3" fmla="*/ 3587931 w 3587931"/>
              <a:gd name="connsiteY3" fmla="*/ 5307874 h 5307874"/>
              <a:gd name="connsiteX4" fmla="*/ 0 w 3587931"/>
              <a:gd name="connsiteY4" fmla="*/ 5307874 h 5307874"/>
              <a:gd name="connsiteX5" fmla="*/ 0 w 3587931"/>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587931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622765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622765"/>
              <a:gd name="connsiteY0" fmla="*/ 0 h 5307874"/>
              <a:gd name="connsiteX1" fmla="*/ 1463039 w 3622765"/>
              <a:gd name="connsiteY1" fmla="*/ 1445623 h 5307874"/>
              <a:gd name="connsiteX2" fmla="*/ 3578520 w 3622765"/>
              <a:gd name="connsiteY2" fmla="*/ 3614057 h 5307874"/>
              <a:gd name="connsiteX3" fmla="*/ 3622765 w 3622765"/>
              <a:gd name="connsiteY3" fmla="*/ 5307874 h 5307874"/>
              <a:gd name="connsiteX4" fmla="*/ 0 w 3622765"/>
              <a:gd name="connsiteY4" fmla="*/ 5307874 h 5307874"/>
              <a:gd name="connsiteX5" fmla="*/ 0 w 3622765"/>
              <a:gd name="connsiteY5" fmla="*/ 0 h 5307874"/>
              <a:gd name="connsiteX0" fmla="*/ 0 w 3593268"/>
              <a:gd name="connsiteY0" fmla="*/ 0 h 5307874"/>
              <a:gd name="connsiteX1" fmla="*/ 1463039 w 3593268"/>
              <a:gd name="connsiteY1" fmla="*/ 1445623 h 5307874"/>
              <a:gd name="connsiteX2" fmla="*/ 3578520 w 3593268"/>
              <a:gd name="connsiteY2" fmla="*/ 3614057 h 5307874"/>
              <a:gd name="connsiteX3" fmla="*/ 3593268 w 3593268"/>
              <a:gd name="connsiteY3" fmla="*/ 5307874 h 5307874"/>
              <a:gd name="connsiteX4" fmla="*/ 0 w 3593268"/>
              <a:gd name="connsiteY4" fmla="*/ 5307874 h 5307874"/>
              <a:gd name="connsiteX5" fmla="*/ 0 w 3593268"/>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63771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1146 w 3578520"/>
              <a:gd name="connsiteY3" fmla="*/ 5307874 h 5307874"/>
              <a:gd name="connsiteX4" fmla="*/ 0 w 3578520"/>
              <a:gd name="connsiteY4" fmla="*/ 5307874 h 5307874"/>
              <a:gd name="connsiteX5" fmla="*/ 0 w 3578520"/>
              <a:gd name="connsiteY5" fmla="*/ 0 h 5307874"/>
              <a:gd name="connsiteX0" fmla="*/ 0 w 3578520"/>
              <a:gd name="connsiteY0" fmla="*/ 0 h 5307874"/>
              <a:gd name="connsiteX1" fmla="*/ 1463039 w 3578520"/>
              <a:gd name="connsiteY1" fmla="*/ 1445623 h 5307874"/>
              <a:gd name="connsiteX2" fmla="*/ 3578520 w 3578520"/>
              <a:gd name="connsiteY2" fmla="*/ 3614057 h 5307874"/>
              <a:gd name="connsiteX3" fmla="*/ 3578520 w 3578520"/>
              <a:gd name="connsiteY3" fmla="*/ 5307874 h 5307874"/>
              <a:gd name="connsiteX4" fmla="*/ 0 w 3578520"/>
              <a:gd name="connsiteY4" fmla="*/ 5307874 h 5307874"/>
              <a:gd name="connsiteX5" fmla="*/ 0 w 3578520"/>
              <a:gd name="connsiteY5" fmla="*/ 0 h 5307874"/>
              <a:gd name="connsiteX0" fmla="*/ 0 w 3599785"/>
              <a:gd name="connsiteY0" fmla="*/ 0 h 3872478"/>
              <a:gd name="connsiteX1" fmla="*/ 1484304 w 3599785"/>
              <a:gd name="connsiteY1" fmla="*/ 10227 h 3872478"/>
              <a:gd name="connsiteX2" fmla="*/ 3599785 w 3599785"/>
              <a:gd name="connsiteY2" fmla="*/ 2178661 h 3872478"/>
              <a:gd name="connsiteX3" fmla="*/ 3599785 w 3599785"/>
              <a:gd name="connsiteY3" fmla="*/ 3872478 h 3872478"/>
              <a:gd name="connsiteX4" fmla="*/ 21265 w 3599785"/>
              <a:gd name="connsiteY4" fmla="*/ 3872478 h 3872478"/>
              <a:gd name="connsiteX5" fmla="*/ 0 w 3599785"/>
              <a:gd name="connsiteY5" fmla="*/ 0 h 3872478"/>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21265 w 3599785"/>
              <a:gd name="connsiteY4" fmla="*/ 3872478 h 4223352"/>
              <a:gd name="connsiteX5" fmla="*/ 0 w 3599785"/>
              <a:gd name="connsiteY5" fmla="*/ 0 h 4223352"/>
              <a:gd name="connsiteX0" fmla="*/ 0 w 3599785"/>
              <a:gd name="connsiteY0" fmla="*/ 0 h 4223352"/>
              <a:gd name="connsiteX1" fmla="*/ 1484304 w 3599785"/>
              <a:gd name="connsiteY1" fmla="*/ 10227 h 4223352"/>
              <a:gd name="connsiteX2" fmla="*/ 3599785 w 3599785"/>
              <a:gd name="connsiteY2" fmla="*/ 2178661 h 4223352"/>
              <a:gd name="connsiteX3" fmla="*/ 3589153 w 3599785"/>
              <a:gd name="connsiteY3" fmla="*/ 4223352 h 4223352"/>
              <a:gd name="connsiteX4" fmla="*/ 0 w 3599785"/>
              <a:gd name="connsiteY4" fmla="*/ 4212720 h 4223352"/>
              <a:gd name="connsiteX5" fmla="*/ 0 w 3599785"/>
              <a:gd name="connsiteY5" fmla="*/ 0 h 4223352"/>
              <a:gd name="connsiteX0" fmla="*/ 0 w 3599785"/>
              <a:gd name="connsiteY0" fmla="*/ 7190 h 4230542"/>
              <a:gd name="connsiteX1" fmla="*/ 1484304 w 3599785"/>
              <a:gd name="connsiteY1" fmla="*/ 0 h 4230542"/>
              <a:gd name="connsiteX2" fmla="*/ 3599785 w 3599785"/>
              <a:gd name="connsiteY2" fmla="*/ 2185851 h 4230542"/>
              <a:gd name="connsiteX3" fmla="*/ 3589153 w 3599785"/>
              <a:gd name="connsiteY3" fmla="*/ 4230542 h 4230542"/>
              <a:gd name="connsiteX4" fmla="*/ 0 w 3599785"/>
              <a:gd name="connsiteY4" fmla="*/ 4219910 h 4230542"/>
              <a:gd name="connsiteX5" fmla="*/ 0 w 3599785"/>
              <a:gd name="connsiteY5" fmla="*/ 7190 h 4230542"/>
              <a:gd name="connsiteX0" fmla="*/ 0 w 3607160"/>
              <a:gd name="connsiteY0" fmla="*/ 14564 h 4230542"/>
              <a:gd name="connsiteX1" fmla="*/ 1491679 w 3607160"/>
              <a:gd name="connsiteY1" fmla="*/ 0 h 4230542"/>
              <a:gd name="connsiteX2" fmla="*/ 3607160 w 3607160"/>
              <a:gd name="connsiteY2" fmla="*/ 2185851 h 4230542"/>
              <a:gd name="connsiteX3" fmla="*/ 3596528 w 3607160"/>
              <a:gd name="connsiteY3" fmla="*/ 4230542 h 4230542"/>
              <a:gd name="connsiteX4" fmla="*/ 7375 w 3607160"/>
              <a:gd name="connsiteY4" fmla="*/ 4219910 h 4230542"/>
              <a:gd name="connsiteX5" fmla="*/ 0 w 3607160"/>
              <a:gd name="connsiteY5" fmla="*/ 14564 h 4230542"/>
              <a:gd name="connsiteX0" fmla="*/ 709 w 3600495"/>
              <a:gd name="connsiteY0" fmla="*/ 0 h 4407707"/>
              <a:gd name="connsiteX1" fmla="*/ 1485014 w 3600495"/>
              <a:gd name="connsiteY1" fmla="*/ 177165 h 4407707"/>
              <a:gd name="connsiteX2" fmla="*/ 3600495 w 3600495"/>
              <a:gd name="connsiteY2" fmla="*/ 2363016 h 4407707"/>
              <a:gd name="connsiteX3" fmla="*/ 3589863 w 3600495"/>
              <a:gd name="connsiteY3" fmla="*/ 4407707 h 4407707"/>
              <a:gd name="connsiteX4" fmla="*/ 710 w 3600495"/>
              <a:gd name="connsiteY4" fmla="*/ 4397075 h 4407707"/>
              <a:gd name="connsiteX5" fmla="*/ 709 w 3600495"/>
              <a:gd name="connsiteY5" fmla="*/ 0 h 4407707"/>
              <a:gd name="connsiteX0" fmla="*/ 709 w 3600495"/>
              <a:gd name="connsiteY0" fmla="*/ 0 h 4230727"/>
              <a:gd name="connsiteX1" fmla="*/ 1485014 w 3600495"/>
              <a:gd name="connsiteY1" fmla="*/ 185 h 4230727"/>
              <a:gd name="connsiteX2" fmla="*/ 3600495 w 3600495"/>
              <a:gd name="connsiteY2" fmla="*/ 2186036 h 4230727"/>
              <a:gd name="connsiteX3" fmla="*/ 3589863 w 3600495"/>
              <a:gd name="connsiteY3" fmla="*/ 4230727 h 4230727"/>
              <a:gd name="connsiteX4" fmla="*/ 710 w 3600495"/>
              <a:gd name="connsiteY4" fmla="*/ 4220095 h 4230727"/>
              <a:gd name="connsiteX5" fmla="*/ 709 w 3600495"/>
              <a:gd name="connsiteY5" fmla="*/ 0 h 4230727"/>
              <a:gd name="connsiteX0" fmla="*/ 709 w 5551215"/>
              <a:gd name="connsiteY0" fmla="*/ 0 h 4232550"/>
              <a:gd name="connsiteX1" fmla="*/ 1485014 w 5551215"/>
              <a:gd name="connsiteY1" fmla="*/ 185 h 4232550"/>
              <a:gd name="connsiteX2" fmla="*/ 5551215 w 5551215"/>
              <a:gd name="connsiteY2" fmla="*/ 4232550 h 4232550"/>
              <a:gd name="connsiteX3" fmla="*/ 3589863 w 5551215"/>
              <a:gd name="connsiteY3" fmla="*/ 4230727 h 4232550"/>
              <a:gd name="connsiteX4" fmla="*/ 710 w 5551215"/>
              <a:gd name="connsiteY4" fmla="*/ 4220095 h 4232550"/>
              <a:gd name="connsiteX5" fmla="*/ 709 w 5551215"/>
              <a:gd name="connsiteY5" fmla="*/ 0 h 4232550"/>
              <a:gd name="connsiteX0" fmla="*/ 709 w 5551215"/>
              <a:gd name="connsiteY0" fmla="*/ 0 h 4232550"/>
              <a:gd name="connsiteX1" fmla="*/ 1485014 w 5551215"/>
              <a:gd name="connsiteY1" fmla="*/ 185 h 4232550"/>
              <a:gd name="connsiteX2" fmla="*/ 5551215 w 5551215"/>
              <a:gd name="connsiteY2" fmla="*/ 4232550 h 4232550"/>
              <a:gd name="connsiteX3" fmla="*/ 710 w 5551215"/>
              <a:gd name="connsiteY3" fmla="*/ 4220095 h 4232550"/>
              <a:gd name="connsiteX4" fmla="*/ 709 w 5551215"/>
              <a:gd name="connsiteY4" fmla="*/ 0 h 4232550"/>
              <a:gd name="connsiteX0" fmla="*/ 709 w 5551215"/>
              <a:gd name="connsiteY0" fmla="*/ 0 h 4224599"/>
              <a:gd name="connsiteX1" fmla="*/ 1485014 w 5551215"/>
              <a:gd name="connsiteY1" fmla="*/ 185 h 4224599"/>
              <a:gd name="connsiteX2" fmla="*/ 5551215 w 5551215"/>
              <a:gd name="connsiteY2" fmla="*/ 4224599 h 4224599"/>
              <a:gd name="connsiteX3" fmla="*/ 710 w 5551215"/>
              <a:gd name="connsiteY3" fmla="*/ 4220095 h 4224599"/>
              <a:gd name="connsiteX4" fmla="*/ 709 w 5551215"/>
              <a:gd name="connsiteY4" fmla="*/ 0 h 422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215" h="4224599">
                <a:moveTo>
                  <a:pt x="709" y="0"/>
                </a:moveTo>
                <a:lnTo>
                  <a:pt x="1485014" y="185"/>
                </a:lnTo>
                <a:lnTo>
                  <a:pt x="5551215" y="4224599"/>
                </a:lnTo>
                <a:lnTo>
                  <a:pt x="710" y="4220095"/>
                </a:lnTo>
                <a:cubicBezTo>
                  <a:pt x="-1748" y="2818313"/>
                  <a:pt x="3167" y="1401782"/>
                  <a:pt x="709"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de-DE"/>
          </a:p>
        </p:txBody>
      </p:sp>
      <p:sp>
        <p:nvSpPr>
          <p:cNvPr id="12" name="Textplatzhalter 25"/>
          <p:cNvSpPr>
            <a:spLocks noGrp="1"/>
          </p:cNvSpPr>
          <p:nvPr>
            <p:ph type="body" sz="quarter" idx="10" hasCustomPrompt="1"/>
          </p:nvPr>
        </p:nvSpPr>
        <p:spPr>
          <a:xfrm>
            <a:off x="882808" y="2852116"/>
            <a:ext cx="1959626"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Alexander Schuster</a:t>
            </a:r>
          </a:p>
        </p:txBody>
      </p:sp>
      <p:sp>
        <p:nvSpPr>
          <p:cNvPr id="14" name="Titel 1"/>
          <p:cNvSpPr>
            <a:spLocks noGrp="1"/>
          </p:cNvSpPr>
          <p:nvPr>
            <p:ph type="title" hasCustomPrompt="1"/>
          </p:nvPr>
        </p:nvSpPr>
        <p:spPr>
          <a:xfrm>
            <a:off x="882771" y="3835706"/>
            <a:ext cx="3016902"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Quantenphysik</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9" y="3138045"/>
            <a:ext cx="6185808" cy="492443"/>
          </a:xfrm>
          <a:prstGeom prst="rect">
            <a:avLst/>
          </a:prstGeom>
          <a:solidFill>
            <a:schemeClr val="bg1">
              <a:alpha val="90000"/>
            </a:schemeClr>
          </a:solidFill>
          <a:ln>
            <a:noFill/>
          </a:ln>
        </p:spPr>
        <p:txBody>
          <a:bodyPr wrap="square" lIns="72000" tIns="0" rIns="36000" bIns="0">
            <a:spAutoFit/>
          </a:bodyPr>
          <a:lstStyle>
            <a:lvl1pPr>
              <a:spcBef>
                <a:spcPts val="0"/>
              </a:spcBef>
              <a:defRPr sz="1600" b="0">
                <a:solidFill>
                  <a:schemeClr val="accent1"/>
                </a:solidFill>
              </a:defRPr>
            </a:lvl1pPr>
          </a:lstStyle>
          <a:p>
            <a:pPr lvl="0"/>
            <a:r>
              <a:rPr lang="de-DE" dirty="0"/>
              <a:t>Technische Universität Dresden</a:t>
            </a:r>
          </a:p>
          <a:p>
            <a:pPr lvl="0"/>
            <a:r>
              <a:rPr lang="de-DE" dirty="0"/>
              <a:t>Leibniz-Institut für Festkörper- und Werkstoffforschung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6185846" cy="1061829"/>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Doppelspaltexperiment und </a:t>
            </a:r>
          </a:p>
          <a:p>
            <a:pPr lvl="0"/>
            <a:r>
              <a:rPr lang="de-DE" dirty="0"/>
              <a:t>Quantenphysikalisches Weltbild</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595449"/>
            <a:ext cx="1566890"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Dresden / 2023</a:t>
            </a:r>
          </a:p>
        </p:txBody>
      </p:sp>
      <p:pic>
        <p:nvPicPr>
          <p:cNvPr id="21" name="Grafik 2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23" name="Grafik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337731804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el und ein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a:t>Formatvorlagen des Textmasters bearbeiten</a:t>
            </a:r>
          </a:p>
        </p:txBody>
      </p:sp>
    </p:spTree>
    <p:extLst>
      <p:ext uri="{BB962C8B-B14F-4D97-AF65-F5344CB8AC3E}">
        <p14:creationId xmlns:p14="http://schemas.microsoft.com/office/powerpoint/2010/main" val="382811993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el und 2 Inhalte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4" name="Inhaltsplatzhalter 3"/>
          <p:cNvSpPr>
            <a:spLocks noGrp="1"/>
          </p:cNvSpPr>
          <p:nvPr>
            <p:ph sz="quarter" idx="14"/>
          </p:nvPr>
        </p:nvSpPr>
        <p:spPr>
          <a:xfrm>
            <a:off x="874713" y="1481138"/>
            <a:ext cx="5195887" cy="436086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5"/>
          </p:nvPr>
        </p:nvSpPr>
        <p:spPr>
          <a:xfrm>
            <a:off x="6267450" y="1481138"/>
            <a:ext cx="5195887" cy="436086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5737324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und 2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5195887" cy="43576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70242763"/>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8070849" y="1484314"/>
            <a:ext cx="3384549" cy="4344985"/>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6999287" cy="43576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9803747"/>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und Inhalt und Bild_qu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0" y="4101152"/>
            <a:ext cx="12191999" cy="2028186"/>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10580687" cy="23984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294580503"/>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 und Inhalt und Bild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8070849" y="1484314"/>
            <a:ext cx="4121151" cy="4645024"/>
          </a:xfrm>
        </p:spPr>
        <p:txBody>
          <a:bodyPr/>
          <a:lstStyle/>
          <a:p>
            <a:r>
              <a:rPr lang="de-DE"/>
              <a:t>Bild durch Klicken auf Symbol hinzufügen</a:t>
            </a:r>
            <a:endParaRPr lang="de-DE" dirty="0"/>
          </a:p>
        </p:txBody>
      </p:sp>
      <p:sp>
        <p:nvSpPr>
          <p:cNvPr id="4" name="Inhaltsplatzhalter 3"/>
          <p:cNvSpPr>
            <a:spLocks noGrp="1"/>
          </p:cNvSpPr>
          <p:nvPr>
            <p:ph sz="quarter" idx="14"/>
          </p:nvPr>
        </p:nvSpPr>
        <p:spPr>
          <a:xfrm>
            <a:off x="874713" y="1484313"/>
            <a:ext cx="6999287" cy="43576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757924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el und 3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a:t>Titelmasterformat durch Klicken bearbeiten</a:t>
            </a:r>
            <a:endParaRPr lang="de-DE" dirty="0"/>
          </a:p>
        </p:txBody>
      </p:sp>
      <p:sp>
        <p:nvSpPr>
          <p:cNvPr id="4" name="Inhaltsplatzhalter 3"/>
          <p:cNvSpPr>
            <a:spLocks noGrp="1"/>
          </p:cNvSpPr>
          <p:nvPr>
            <p:ph sz="quarter" idx="13"/>
          </p:nvPr>
        </p:nvSpPr>
        <p:spPr>
          <a:xfrm>
            <a:off x="874713" y="1481138"/>
            <a:ext cx="3398837" cy="436086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3"/>
          <p:cNvSpPr>
            <a:spLocks noGrp="1"/>
          </p:cNvSpPr>
          <p:nvPr>
            <p:ph sz="quarter" idx="14"/>
          </p:nvPr>
        </p:nvSpPr>
        <p:spPr>
          <a:xfrm>
            <a:off x="4457699" y="1481138"/>
            <a:ext cx="3416301" cy="436086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3"/>
          <p:cNvSpPr>
            <a:spLocks noGrp="1"/>
          </p:cNvSpPr>
          <p:nvPr>
            <p:ph sz="quarter" idx="15"/>
          </p:nvPr>
        </p:nvSpPr>
        <p:spPr>
          <a:xfrm>
            <a:off x="8070850" y="1481138"/>
            <a:ext cx="3384550" cy="436086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el und 4 Inhalt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874711"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
        <p:nvSpPr>
          <p:cNvPr id="5" name="Inhaltsplatzhalter 4"/>
          <p:cNvSpPr>
            <a:spLocks noGrp="1"/>
          </p:cNvSpPr>
          <p:nvPr>
            <p:ph sz="quarter" idx="16"/>
          </p:nvPr>
        </p:nvSpPr>
        <p:spPr>
          <a:xfrm>
            <a:off x="5365750" y="1484313"/>
            <a:ext cx="6089650" cy="43576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29113879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
    <p:spTree>
      <p:nvGrpSpPr>
        <p:cNvPr id="1" name=""/>
        <p:cNvGrpSpPr/>
        <p:nvPr/>
      </p:nvGrpSpPr>
      <p:grpSpPr>
        <a:xfrm>
          <a:off x="0" y="0"/>
          <a:ext cx="0" cy="0"/>
          <a:chOff x="0" y="0"/>
          <a:chExt cx="0" cy="0"/>
        </a:xfrm>
      </p:grpSpPr>
      <p:sp>
        <p:nvSpPr>
          <p:cNvPr id="13" name="Rechteck 12"/>
          <p:cNvSpPr/>
          <p:nvPr/>
        </p:nvSpPr>
        <p:spPr>
          <a:xfrm>
            <a:off x="0" y="0"/>
            <a:ext cx="12192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4" name="Grafik 3"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7694" y="329323"/>
            <a:ext cx="1463906" cy="543600"/>
          </a:xfrm>
          <a:prstGeom prst="rect">
            <a:avLst/>
          </a:prstGeom>
        </p:spPr>
      </p:pic>
      <p:pic>
        <p:nvPicPr>
          <p:cNvPr id="3" name="Grafik 2"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04" y="349731"/>
            <a:ext cx="1765029" cy="514800"/>
          </a:xfrm>
          <a:prstGeom prst="rect">
            <a:avLst/>
          </a:prstGeom>
        </p:spPr>
      </p:pic>
      <p:sp>
        <p:nvSpPr>
          <p:cNvPr id="12"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bg1">
                    <a:alpha val="7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bg1">
                    <a:alpha val="70000"/>
                  </a:schemeClr>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18. Februar 2022</a:t>
            </a:r>
          </a:p>
        </p:txBody>
      </p:sp>
    </p:spTree>
    <p:extLst>
      <p:ext uri="{BB962C8B-B14F-4D97-AF65-F5344CB8AC3E}">
        <p14:creationId xmlns:p14="http://schemas.microsoft.com/office/powerpoint/2010/main" val="139656438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2 Titel und 2 Inhalte">
    <p:spTree>
      <p:nvGrpSpPr>
        <p:cNvPr id="1" name=""/>
        <p:cNvGrpSpPr/>
        <p:nvPr/>
      </p:nvGrpSpPr>
      <p:grpSpPr>
        <a:xfrm>
          <a:off x="0" y="0"/>
          <a:ext cx="0" cy="0"/>
          <a:chOff x="0" y="0"/>
          <a:chExt cx="0" cy="0"/>
        </a:xfrm>
      </p:grpSpPr>
      <p:sp>
        <p:nvSpPr>
          <p:cNvPr id="7" name="Titel 1"/>
          <p:cNvSpPr txBox="1">
            <a:spLocks/>
          </p:cNvSpPr>
          <p:nvPr/>
        </p:nvSpPr>
        <p:spPr>
          <a:xfrm>
            <a:off x="6267450" y="368305"/>
            <a:ext cx="5046135" cy="662147"/>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r>
              <a:rPr lang="de-DE" sz="2400" dirty="0">
                <a:solidFill>
                  <a:schemeClr val="accent1"/>
                </a:solidFill>
              </a:rPr>
              <a:t>Titelmasterformat durch Klicken bearbeiten</a:t>
            </a:r>
          </a:p>
        </p:txBody>
      </p:sp>
      <p:sp>
        <p:nvSpPr>
          <p:cNvPr id="3" name="Titel 2"/>
          <p:cNvSpPr>
            <a:spLocks noGrp="1"/>
          </p:cNvSpPr>
          <p:nvPr>
            <p:ph type="title"/>
          </p:nvPr>
        </p:nvSpPr>
        <p:spPr>
          <a:xfrm>
            <a:off x="874712" y="367507"/>
            <a:ext cx="5195887" cy="662781"/>
          </a:xfrm>
        </p:spPr>
        <p:txBody>
          <a:bodyPr/>
          <a:lstStyle/>
          <a:p>
            <a:r>
              <a:rPr lang="de-DE"/>
              <a:t>Titelmasterformat durch Klicken bearbeiten</a:t>
            </a:r>
            <a:endParaRPr lang="de-DE" dirty="0"/>
          </a:p>
        </p:txBody>
      </p:sp>
      <p:sp>
        <p:nvSpPr>
          <p:cNvPr id="4" name="Inhaltsplatzhalter 3"/>
          <p:cNvSpPr>
            <a:spLocks noGrp="1"/>
          </p:cNvSpPr>
          <p:nvPr>
            <p:ph sz="quarter" idx="12"/>
          </p:nvPr>
        </p:nvSpPr>
        <p:spPr>
          <a:xfrm>
            <a:off x="874713" y="1484313"/>
            <a:ext cx="5195887" cy="43576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3"/>
          <p:cNvSpPr>
            <a:spLocks noGrp="1"/>
          </p:cNvSpPr>
          <p:nvPr>
            <p:ph sz="quarter" idx="13"/>
          </p:nvPr>
        </p:nvSpPr>
        <p:spPr>
          <a:xfrm>
            <a:off x="6273895" y="1486586"/>
            <a:ext cx="5195887" cy="43576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6531681"/>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el und 18 Bilder">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19" name="Bildplatzhalter 2"/>
          <p:cNvSpPr>
            <a:spLocks noGrp="1"/>
          </p:cNvSpPr>
          <p:nvPr>
            <p:ph type="pic" sz="quarter" idx="10"/>
          </p:nvPr>
        </p:nvSpPr>
        <p:spPr>
          <a:xfrm>
            <a:off x="879785"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0" name="Bildplatzhalter 2"/>
          <p:cNvSpPr>
            <a:spLocks noGrp="1"/>
          </p:cNvSpPr>
          <p:nvPr>
            <p:ph type="pic" sz="quarter" idx="11"/>
          </p:nvPr>
        </p:nvSpPr>
        <p:spPr>
          <a:xfrm>
            <a:off x="2579023"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1" name="Bildplatzhalter 2"/>
          <p:cNvSpPr>
            <a:spLocks noGrp="1"/>
          </p:cNvSpPr>
          <p:nvPr>
            <p:ph type="pic" sz="quarter" idx="12"/>
          </p:nvPr>
        </p:nvSpPr>
        <p:spPr>
          <a:xfrm>
            <a:off x="4278261"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2" name="Bildplatzhalter 2"/>
          <p:cNvSpPr>
            <a:spLocks noGrp="1"/>
          </p:cNvSpPr>
          <p:nvPr>
            <p:ph type="pic" sz="quarter" idx="13"/>
          </p:nvPr>
        </p:nvSpPr>
        <p:spPr>
          <a:xfrm>
            <a:off x="5977499" y="1039484"/>
            <a:ext cx="1566000" cy="1566000"/>
          </a:xfrm>
          <a:prstGeom prst="rect">
            <a:avLst/>
          </a:prstGeom>
          <a:solidFill>
            <a:schemeClr val="bg1">
              <a:lumMod val="95000"/>
            </a:schemeClr>
          </a:solidFill>
        </p:spPr>
        <p:txBody>
          <a:bodyPr/>
          <a:lstStyle/>
          <a:p>
            <a:r>
              <a:rPr lang="de-DE"/>
              <a:t>Bild durch Klicken auf Symbol hinzufügen</a:t>
            </a:r>
          </a:p>
        </p:txBody>
      </p:sp>
      <p:sp>
        <p:nvSpPr>
          <p:cNvPr id="23" name="Bildplatzhalter 2"/>
          <p:cNvSpPr>
            <a:spLocks noGrp="1"/>
          </p:cNvSpPr>
          <p:nvPr>
            <p:ph type="pic" sz="quarter" idx="14"/>
          </p:nvPr>
        </p:nvSpPr>
        <p:spPr>
          <a:xfrm>
            <a:off x="7676735" y="1037468"/>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
        <p:nvSpPr>
          <p:cNvPr id="24" name="Bildplatzhalter 2"/>
          <p:cNvSpPr>
            <a:spLocks noGrp="1"/>
          </p:cNvSpPr>
          <p:nvPr>
            <p:ph type="pic" sz="quarter" idx="15"/>
          </p:nvPr>
        </p:nvSpPr>
        <p:spPr>
          <a:xfrm>
            <a:off x="887333"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5" name="Bildplatzhalter 2"/>
          <p:cNvSpPr>
            <a:spLocks noGrp="1"/>
          </p:cNvSpPr>
          <p:nvPr>
            <p:ph type="pic" sz="quarter" idx="16"/>
          </p:nvPr>
        </p:nvSpPr>
        <p:spPr>
          <a:xfrm>
            <a:off x="2586571"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6" name="Bildplatzhalter 2"/>
          <p:cNvSpPr>
            <a:spLocks noGrp="1"/>
          </p:cNvSpPr>
          <p:nvPr>
            <p:ph type="pic" sz="quarter" idx="17"/>
          </p:nvPr>
        </p:nvSpPr>
        <p:spPr>
          <a:xfrm>
            <a:off x="4285809"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7" name="Bildplatzhalter 2"/>
          <p:cNvSpPr>
            <a:spLocks noGrp="1"/>
          </p:cNvSpPr>
          <p:nvPr>
            <p:ph type="pic" sz="quarter" idx="18"/>
          </p:nvPr>
        </p:nvSpPr>
        <p:spPr>
          <a:xfrm>
            <a:off x="5985047" y="2749075"/>
            <a:ext cx="1566000" cy="1566000"/>
          </a:xfrm>
          <a:prstGeom prst="rect">
            <a:avLst/>
          </a:prstGeom>
          <a:solidFill>
            <a:schemeClr val="bg1">
              <a:lumMod val="95000"/>
            </a:schemeClr>
          </a:solidFill>
        </p:spPr>
        <p:txBody>
          <a:bodyPr/>
          <a:lstStyle/>
          <a:p>
            <a:r>
              <a:rPr lang="de-DE"/>
              <a:t>Bild durch Klicken auf Symbol hinzufügen</a:t>
            </a:r>
          </a:p>
        </p:txBody>
      </p:sp>
      <p:sp>
        <p:nvSpPr>
          <p:cNvPr id="28" name="Bildplatzhalter 2"/>
          <p:cNvSpPr>
            <a:spLocks noGrp="1"/>
          </p:cNvSpPr>
          <p:nvPr>
            <p:ph type="pic" sz="quarter" idx="19"/>
          </p:nvPr>
        </p:nvSpPr>
        <p:spPr>
          <a:xfrm>
            <a:off x="7684283" y="2747059"/>
            <a:ext cx="1566000" cy="1566000"/>
          </a:xfrm>
          <a:prstGeom prst="rect">
            <a:avLst/>
          </a:prstGeom>
          <a:solidFill>
            <a:schemeClr val="bg1">
              <a:lumMod val="95000"/>
            </a:schemeClr>
          </a:solidFill>
        </p:spPr>
        <p:txBody>
          <a:bodyPr/>
          <a:lstStyle/>
          <a:p>
            <a:r>
              <a:rPr lang="de-DE"/>
              <a:t>Bild durch Klicken auf Symbol hinzufügen</a:t>
            </a:r>
          </a:p>
        </p:txBody>
      </p:sp>
      <p:sp>
        <p:nvSpPr>
          <p:cNvPr id="29" name="Bildplatzhalter 2"/>
          <p:cNvSpPr>
            <a:spLocks noGrp="1"/>
          </p:cNvSpPr>
          <p:nvPr>
            <p:ph type="pic" sz="quarter" idx="20"/>
          </p:nvPr>
        </p:nvSpPr>
        <p:spPr>
          <a:xfrm>
            <a:off x="885829"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0" name="Bildplatzhalter 2"/>
          <p:cNvSpPr>
            <a:spLocks noGrp="1"/>
          </p:cNvSpPr>
          <p:nvPr>
            <p:ph type="pic" sz="quarter" idx="21"/>
          </p:nvPr>
        </p:nvSpPr>
        <p:spPr>
          <a:xfrm>
            <a:off x="2585067"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1" name="Bildplatzhalter 2"/>
          <p:cNvSpPr>
            <a:spLocks noGrp="1"/>
          </p:cNvSpPr>
          <p:nvPr>
            <p:ph type="pic" sz="quarter" idx="22"/>
          </p:nvPr>
        </p:nvSpPr>
        <p:spPr>
          <a:xfrm>
            <a:off x="4284305"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2" name="Bildplatzhalter 2"/>
          <p:cNvSpPr>
            <a:spLocks noGrp="1"/>
          </p:cNvSpPr>
          <p:nvPr>
            <p:ph type="pic" sz="quarter" idx="23"/>
          </p:nvPr>
        </p:nvSpPr>
        <p:spPr>
          <a:xfrm>
            <a:off x="5983543" y="4449615"/>
            <a:ext cx="1566000" cy="1566000"/>
          </a:xfrm>
          <a:prstGeom prst="rect">
            <a:avLst/>
          </a:prstGeom>
          <a:solidFill>
            <a:schemeClr val="bg1">
              <a:lumMod val="95000"/>
            </a:schemeClr>
          </a:solidFill>
        </p:spPr>
        <p:txBody>
          <a:bodyPr/>
          <a:lstStyle/>
          <a:p>
            <a:r>
              <a:rPr lang="de-DE"/>
              <a:t>Bild durch Klicken auf Symbol hinzufügen</a:t>
            </a:r>
          </a:p>
        </p:txBody>
      </p:sp>
      <p:sp>
        <p:nvSpPr>
          <p:cNvPr id="33" name="Bildplatzhalter 2"/>
          <p:cNvSpPr>
            <a:spLocks noGrp="1"/>
          </p:cNvSpPr>
          <p:nvPr>
            <p:ph type="pic" sz="quarter" idx="24"/>
          </p:nvPr>
        </p:nvSpPr>
        <p:spPr>
          <a:xfrm>
            <a:off x="7682779" y="4447599"/>
            <a:ext cx="1566000" cy="1566000"/>
          </a:xfrm>
          <a:prstGeom prst="rect">
            <a:avLst/>
          </a:prstGeom>
          <a:solidFill>
            <a:schemeClr val="bg1">
              <a:lumMod val="95000"/>
            </a:schemeClr>
          </a:solidFill>
        </p:spPr>
        <p:txBody>
          <a:bodyPr/>
          <a:lstStyle/>
          <a:p>
            <a:r>
              <a:rPr lang="de-DE"/>
              <a:t>Bild durch Klicken auf Symbol hinzufügen</a:t>
            </a:r>
          </a:p>
        </p:txBody>
      </p:sp>
      <p:sp>
        <p:nvSpPr>
          <p:cNvPr id="34" name="Bildplatzhalter 2"/>
          <p:cNvSpPr>
            <a:spLocks noGrp="1"/>
          </p:cNvSpPr>
          <p:nvPr>
            <p:ph type="pic" sz="quarter" idx="25"/>
          </p:nvPr>
        </p:nvSpPr>
        <p:spPr>
          <a:xfrm>
            <a:off x="9385079" y="1037468"/>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
        <p:nvSpPr>
          <p:cNvPr id="35" name="Bildplatzhalter 2"/>
          <p:cNvSpPr>
            <a:spLocks noGrp="1"/>
          </p:cNvSpPr>
          <p:nvPr>
            <p:ph type="pic" sz="quarter" idx="26"/>
          </p:nvPr>
        </p:nvSpPr>
        <p:spPr>
          <a:xfrm>
            <a:off x="9385079" y="2747059"/>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
        <p:nvSpPr>
          <p:cNvPr id="36" name="Bildplatzhalter 2"/>
          <p:cNvSpPr>
            <a:spLocks noGrp="1"/>
          </p:cNvSpPr>
          <p:nvPr>
            <p:ph type="pic" sz="quarter" idx="27"/>
          </p:nvPr>
        </p:nvSpPr>
        <p:spPr>
          <a:xfrm>
            <a:off x="9383575" y="4447599"/>
            <a:ext cx="1566000" cy="15660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1059847689"/>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el und 8 Bilder">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3" name="Bildplatzhalter 2"/>
          <p:cNvSpPr>
            <a:spLocks noGrp="1"/>
          </p:cNvSpPr>
          <p:nvPr>
            <p:ph type="pic" sz="quarter" idx="10"/>
          </p:nvPr>
        </p:nvSpPr>
        <p:spPr>
          <a:xfrm>
            <a:off x="879785"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9" name="Bildplatzhalter 2"/>
          <p:cNvSpPr>
            <a:spLocks noGrp="1"/>
          </p:cNvSpPr>
          <p:nvPr>
            <p:ph type="pic" sz="quarter" idx="11"/>
          </p:nvPr>
        </p:nvSpPr>
        <p:spPr>
          <a:xfrm>
            <a:off x="3575257"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10" name="Bildplatzhalter 2"/>
          <p:cNvSpPr>
            <a:spLocks noGrp="1"/>
          </p:cNvSpPr>
          <p:nvPr>
            <p:ph type="pic" sz="quarter" idx="12"/>
          </p:nvPr>
        </p:nvSpPr>
        <p:spPr>
          <a:xfrm>
            <a:off x="6270729"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11" name="Bildplatzhalter 2"/>
          <p:cNvSpPr>
            <a:spLocks noGrp="1"/>
          </p:cNvSpPr>
          <p:nvPr>
            <p:ph type="pic" sz="quarter" idx="13"/>
          </p:nvPr>
        </p:nvSpPr>
        <p:spPr>
          <a:xfrm>
            <a:off x="8966200" y="1030288"/>
            <a:ext cx="2498415" cy="2341891"/>
          </a:xfrm>
          <a:prstGeom prst="rect">
            <a:avLst/>
          </a:prstGeom>
          <a:solidFill>
            <a:schemeClr val="bg1">
              <a:lumMod val="95000"/>
            </a:schemeClr>
          </a:solidFill>
        </p:spPr>
        <p:txBody>
          <a:bodyPr/>
          <a:lstStyle/>
          <a:p>
            <a:r>
              <a:rPr lang="de-DE"/>
              <a:t>Bild durch Klicken auf Symbol hinzufügen</a:t>
            </a:r>
          </a:p>
        </p:txBody>
      </p:sp>
      <p:sp>
        <p:nvSpPr>
          <p:cNvPr id="12" name="Bildplatzhalter 2"/>
          <p:cNvSpPr>
            <a:spLocks noGrp="1"/>
          </p:cNvSpPr>
          <p:nvPr>
            <p:ph type="pic" sz="quarter" idx="14"/>
          </p:nvPr>
        </p:nvSpPr>
        <p:spPr>
          <a:xfrm>
            <a:off x="880142" y="3572347"/>
            <a:ext cx="2498415" cy="2341891"/>
          </a:xfrm>
          <a:prstGeom prst="rect">
            <a:avLst/>
          </a:prstGeom>
          <a:solidFill>
            <a:schemeClr val="bg1">
              <a:lumMod val="95000"/>
            </a:schemeClr>
          </a:solidFill>
        </p:spPr>
        <p:txBody>
          <a:bodyPr/>
          <a:lstStyle/>
          <a:p>
            <a:r>
              <a:rPr lang="de-DE"/>
              <a:t>Bild durch Klicken auf Symbol hinzufügen</a:t>
            </a:r>
          </a:p>
        </p:txBody>
      </p:sp>
      <p:sp>
        <p:nvSpPr>
          <p:cNvPr id="13" name="Bildplatzhalter 2"/>
          <p:cNvSpPr>
            <a:spLocks noGrp="1"/>
          </p:cNvSpPr>
          <p:nvPr>
            <p:ph type="pic" sz="quarter" idx="15"/>
          </p:nvPr>
        </p:nvSpPr>
        <p:spPr>
          <a:xfrm>
            <a:off x="3575614" y="3572347"/>
            <a:ext cx="2498415" cy="2341891"/>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6"/>
          </p:nvPr>
        </p:nvSpPr>
        <p:spPr>
          <a:xfrm>
            <a:off x="6271086" y="3572347"/>
            <a:ext cx="2498415" cy="2341891"/>
          </a:xfrm>
          <a:prstGeom prst="rect">
            <a:avLst/>
          </a:prstGeom>
          <a:solidFill>
            <a:schemeClr val="bg1">
              <a:lumMod val="95000"/>
            </a:schemeClr>
          </a:solidFill>
        </p:spPr>
        <p:txBody>
          <a:bodyPr/>
          <a:lstStyle/>
          <a:p>
            <a:r>
              <a:rPr lang="de-DE"/>
              <a:t>Bild durch Klicken auf Symbol hinzufügen</a:t>
            </a:r>
          </a:p>
        </p:txBody>
      </p:sp>
      <p:sp>
        <p:nvSpPr>
          <p:cNvPr id="15" name="Bildplatzhalter 2"/>
          <p:cNvSpPr>
            <a:spLocks noGrp="1"/>
          </p:cNvSpPr>
          <p:nvPr>
            <p:ph type="pic" sz="quarter" idx="17"/>
          </p:nvPr>
        </p:nvSpPr>
        <p:spPr>
          <a:xfrm>
            <a:off x="8966557" y="3572347"/>
            <a:ext cx="2498415" cy="2341891"/>
          </a:xfrm>
          <a:prstGeom prst="rect">
            <a:avLst/>
          </a:prstGeom>
          <a:solidFill>
            <a:schemeClr val="bg1">
              <a:lumMod val="95000"/>
            </a:schemeClr>
          </a:solidFill>
        </p:spPr>
        <p:txBody>
          <a:bodyPr/>
          <a:lstStyle/>
          <a:p>
            <a:r>
              <a:rPr lang="de-DE"/>
              <a:t>Bild durch Klicken auf Symbol hinzufügen</a:t>
            </a:r>
          </a:p>
        </p:txBody>
      </p:sp>
    </p:spTree>
    <p:extLst>
      <p:ext uri="{BB962C8B-B14F-4D97-AF65-F5344CB8AC3E}">
        <p14:creationId xmlns:p14="http://schemas.microsoft.com/office/powerpoint/2010/main" val="3260595210"/>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el und 6 Bilder_">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3" name="Bildplatzhalter 2"/>
          <p:cNvSpPr>
            <a:spLocks noGrp="1"/>
          </p:cNvSpPr>
          <p:nvPr>
            <p:ph type="pic" sz="quarter" idx="12"/>
          </p:nvPr>
        </p:nvSpPr>
        <p:spPr>
          <a:xfrm>
            <a:off x="9703" y="1057584"/>
            <a:ext cx="4050000" cy="2520000"/>
          </a:xfrm>
          <a:prstGeom prst="rect">
            <a:avLst/>
          </a:prstGeom>
          <a:solidFill>
            <a:schemeClr val="bg1">
              <a:lumMod val="95000"/>
            </a:schemeClr>
          </a:solidFill>
        </p:spPr>
        <p:txBody>
          <a:bodyPr/>
          <a:lstStyle/>
          <a:p>
            <a:r>
              <a:rPr lang="de-DE"/>
              <a:t>Bild durch Klicken auf Symbol hinzufügen</a:t>
            </a:r>
          </a:p>
        </p:txBody>
      </p:sp>
      <p:sp>
        <p:nvSpPr>
          <p:cNvPr id="14" name="Bildplatzhalter 2"/>
          <p:cNvSpPr>
            <a:spLocks noGrp="1"/>
          </p:cNvSpPr>
          <p:nvPr>
            <p:ph type="pic" sz="quarter" idx="13"/>
          </p:nvPr>
        </p:nvSpPr>
        <p:spPr>
          <a:xfrm>
            <a:off x="4081331" y="105758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5" name="Bildplatzhalter 2"/>
          <p:cNvSpPr>
            <a:spLocks noGrp="1"/>
          </p:cNvSpPr>
          <p:nvPr>
            <p:ph type="pic" sz="quarter" idx="14"/>
          </p:nvPr>
        </p:nvSpPr>
        <p:spPr>
          <a:xfrm>
            <a:off x="8152960" y="105758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6" name="Bildplatzhalter 2"/>
          <p:cNvSpPr>
            <a:spLocks noGrp="1"/>
          </p:cNvSpPr>
          <p:nvPr>
            <p:ph type="pic" sz="quarter" idx="15"/>
          </p:nvPr>
        </p:nvSpPr>
        <p:spPr>
          <a:xfrm>
            <a:off x="5151" y="3602514"/>
            <a:ext cx="4050000" cy="2520000"/>
          </a:xfrm>
          <a:prstGeom prst="rect">
            <a:avLst/>
          </a:prstGeom>
          <a:solidFill>
            <a:schemeClr val="bg1">
              <a:lumMod val="95000"/>
            </a:schemeClr>
          </a:solidFill>
        </p:spPr>
        <p:txBody>
          <a:bodyPr/>
          <a:lstStyle/>
          <a:p>
            <a:r>
              <a:rPr lang="de-DE"/>
              <a:t>Bild durch Klicken auf Symbol hinzufügen</a:t>
            </a:r>
          </a:p>
        </p:txBody>
      </p:sp>
      <p:sp>
        <p:nvSpPr>
          <p:cNvPr id="17" name="Bildplatzhalter 2"/>
          <p:cNvSpPr>
            <a:spLocks noGrp="1"/>
          </p:cNvSpPr>
          <p:nvPr>
            <p:ph type="pic" sz="quarter" idx="16"/>
          </p:nvPr>
        </p:nvSpPr>
        <p:spPr>
          <a:xfrm>
            <a:off x="4076779" y="360251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
        <p:nvSpPr>
          <p:cNvPr id="18" name="Bildplatzhalter 2"/>
          <p:cNvSpPr>
            <a:spLocks noGrp="1"/>
          </p:cNvSpPr>
          <p:nvPr>
            <p:ph type="pic" sz="quarter" idx="17"/>
          </p:nvPr>
        </p:nvSpPr>
        <p:spPr>
          <a:xfrm>
            <a:off x="8148408" y="3602514"/>
            <a:ext cx="4050000" cy="2520000"/>
          </a:xfrm>
          <a:prstGeom prst="rect">
            <a:avLst/>
          </a:prstGeom>
          <a:solidFill>
            <a:schemeClr val="bg1">
              <a:lumMod val="95000"/>
            </a:schemeClr>
          </a:solidFill>
        </p:spPr>
        <p:txBody>
          <a:bodyPr/>
          <a:lstStyle/>
          <a:p>
            <a:r>
              <a:rPr lang="de-DE"/>
              <a:t>Bild durch Klicken auf Symbol hinzufügen</a:t>
            </a:r>
            <a:endParaRPr lang="de-DE" dirty="0"/>
          </a:p>
        </p:txBody>
      </p:sp>
    </p:spTree>
    <p:extLst>
      <p:ext uri="{BB962C8B-B14F-4D97-AF65-F5344CB8AC3E}">
        <p14:creationId xmlns:p14="http://schemas.microsoft.com/office/powerpoint/2010/main" val="3303458194"/>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3715000380"/>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1247067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305935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5"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174284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folie_TUD_blauverlauf">
    <p:spTree>
      <p:nvGrpSpPr>
        <p:cNvPr id="1" name=""/>
        <p:cNvGrpSpPr/>
        <p:nvPr/>
      </p:nvGrpSpPr>
      <p:grpSpPr>
        <a:xfrm>
          <a:off x="0" y="0"/>
          <a:ext cx="0" cy="0"/>
          <a:chOff x="0" y="0"/>
          <a:chExt cx="0" cy="0"/>
        </a:xfrm>
      </p:grpSpPr>
      <p:sp>
        <p:nvSpPr>
          <p:cNvPr id="13" name="Rechteck 12"/>
          <p:cNvSpPr/>
          <p:nvPr/>
        </p:nvSpPr>
        <p:spPr>
          <a:xfrm>
            <a:off x="0" y="0"/>
            <a:ext cx="12192000" cy="6858001"/>
          </a:xfrm>
          <a:prstGeom prst="rect">
            <a:avLst/>
          </a:prstGeom>
          <a:gradFill>
            <a:gsLst>
              <a:gs pos="14000">
                <a:schemeClr val="accent2"/>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bg1">
                    <a:alpha val="70000"/>
                  </a:schemeClr>
                </a:solidFill>
              </a:defRPr>
            </a:lvl1pPr>
          </a:lstStyle>
          <a:p>
            <a:pPr lvl="0"/>
            <a:r>
              <a:rPr lang="de-DE" dirty="0"/>
              <a:t>Vorname, Name</a:t>
            </a:r>
          </a:p>
        </p:txBody>
      </p:sp>
      <p:sp>
        <p:nvSpPr>
          <p:cNvPr id="14"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bg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bg1">
                    <a:alpha val="7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bg1">
                    <a:alpha val="70000"/>
                  </a:schemeClr>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bg1"/>
                </a:solidFill>
              </a:defRPr>
            </a:lvl1pPr>
            <a:lvl3pPr marL="72000" indent="0">
              <a:buNone/>
              <a:defRPr/>
            </a:lvl3pPr>
            <a:lvl4pPr marL="180000" indent="0">
              <a:buNone/>
              <a:defRPr/>
            </a:lvl4pPr>
          </a:lstStyle>
          <a:p>
            <a:pPr lvl="0"/>
            <a:r>
              <a:rPr lang="de-DE" dirty="0"/>
              <a:t>durch Kicken bearbeiten</a:t>
            </a:r>
          </a:p>
        </p:txBody>
      </p:sp>
      <p:sp>
        <p:nvSpPr>
          <p:cNvPr id="18"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bg1">
                    <a:alpha val="70000"/>
                  </a:schemeClr>
                </a:solidFill>
              </a:defRPr>
            </a:lvl1pPr>
          </a:lstStyle>
          <a:p>
            <a:pPr lvl="0"/>
            <a:r>
              <a:rPr lang="de-DE" dirty="0"/>
              <a:t>Ort oder Anlass des Vortrags // 18. Februar 2022</a:t>
            </a:r>
          </a:p>
        </p:txBody>
      </p:sp>
      <p:pic>
        <p:nvPicPr>
          <p:cNvPr id="19" name="Grafik 18" descr="Logo. Acht unregelmäßige Dreiecksflächen sind, im Uhrzeigersinn zu einem regelmäßig achteckigen Ring angeordnet. Links daneben zweizeilig der Schriftzug &quot;DRESDEN concept" title="Logo Dresden concep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7694" y="329323"/>
            <a:ext cx="1463906" cy="543600"/>
          </a:xfrm>
          <a:prstGeom prst="rect">
            <a:avLst/>
          </a:prstGeom>
        </p:spPr>
      </p:pic>
      <p:pic>
        <p:nvPicPr>
          <p:cNvPr id="20" name="Grafik 19" descr="Logo. Schriftzug &quot;Technische Universität Dresden&quot;. Links davon befindet sich ein Achteck, das in zwei Bereiche aufgeteilt ist, die zusammen die Buchstaben &quot;T&quot; und &quot;U&quot; ergeben." title="Logo der TU Dresd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04" y="349731"/>
            <a:ext cx="1765029" cy="514800"/>
          </a:xfrm>
          <a:prstGeom prst="rect">
            <a:avLst/>
          </a:prstGeom>
        </p:spPr>
      </p:pic>
    </p:spTree>
    <p:extLst>
      <p:ext uri="{BB962C8B-B14F-4D97-AF65-F5344CB8AC3E}">
        <p14:creationId xmlns:p14="http://schemas.microsoft.com/office/powerpoint/2010/main" val="523281077"/>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p:cNvSpPr>
            <a:spLocks noGrp="1"/>
          </p:cNvSpPr>
          <p:nvPr>
            <p:ph type="pic" sz="quarter" idx="13"/>
          </p:nvPr>
        </p:nvSpPr>
        <p:spPr>
          <a:xfrm>
            <a:off x="0" y="0"/>
            <a:ext cx="12192000" cy="6129338"/>
          </a:xfrm>
          <a:solidFill>
            <a:schemeClr val="bg1">
              <a:lumMod val="95000"/>
            </a:schemeClr>
          </a:solidFill>
        </p:spPr>
        <p:txBody>
          <a:bodyPr/>
          <a:lstStyle/>
          <a:p>
            <a:r>
              <a:rPr lang="de-DE"/>
              <a:t>Bild durch Klicken auf Symbol hinzufügen</a:t>
            </a:r>
          </a:p>
        </p:txBody>
      </p:sp>
      <p:sp>
        <p:nvSpPr>
          <p:cNvPr id="6"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Tree>
    <p:extLst>
      <p:ext uri="{BB962C8B-B14F-4D97-AF65-F5344CB8AC3E}">
        <p14:creationId xmlns:p14="http://schemas.microsoft.com/office/powerpoint/2010/main" val="282323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folie_TUD_weiß">
    <p:spTree>
      <p:nvGrpSpPr>
        <p:cNvPr id="1" name=""/>
        <p:cNvGrpSpPr/>
        <p:nvPr/>
      </p:nvGrpSpPr>
      <p:grpSpPr>
        <a:xfrm>
          <a:off x="0" y="0"/>
          <a:ext cx="0" cy="0"/>
          <a:chOff x="0" y="0"/>
          <a:chExt cx="0" cy="0"/>
        </a:xfrm>
      </p:grpSpPr>
      <p:sp>
        <p:nvSpPr>
          <p:cNvPr id="7" name="Textplatzhalter 25"/>
          <p:cNvSpPr>
            <a:spLocks noGrp="1"/>
          </p:cNvSpPr>
          <p:nvPr>
            <p:ph type="body" sz="quarter" idx="10" hasCustomPrompt="1"/>
          </p:nvPr>
        </p:nvSpPr>
        <p:spPr>
          <a:xfrm>
            <a:off x="882808" y="2852116"/>
            <a:ext cx="1692959" cy="246221"/>
          </a:xfrm>
          <a:prstGeom prst="rect">
            <a:avLst/>
          </a:prstGeom>
          <a:noFill/>
          <a:ln>
            <a:noFill/>
          </a:ln>
        </p:spPr>
        <p:txBody>
          <a:bodyPr wrap="none" l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881437" cy="492443"/>
          </a:xfrm>
          <a:noFill/>
          <a:ln>
            <a:noFill/>
          </a:ln>
        </p:spPr>
        <p:txBody>
          <a:bodyPr wrap="none" l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5981697" cy="246221"/>
          </a:xfrm>
          <a:prstGeom prst="rect">
            <a:avLst/>
          </a:prstGeom>
          <a:noFill/>
        </p:spPr>
        <p:txBody>
          <a:bodyPr wrap="none" l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028966" cy="246221"/>
          </a:xfrm>
          <a:prstGeom prst="rect">
            <a:avLst/>
          </a:prstGeom>
          <a:noFill/>
          <a:ln>
            <a:noFill/>
          </a:ln>
        </p:spPr>
        <p:txBody>
          <a:bodyPr wrap="none" l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694293" cy="492443"/>
          </a:xfrm>
          <a:prstGeom prst="rect">
            <a:avLst/>
          </a:prstGeom>
          <a:noFill/>
        </p:spPr>
        <p:txBody>
          <a:bodyPr wrap="none" l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602029" cy="246221"/>
          </a:xfrm>
          <a:prstGeom prst="rect">
            <a:avLst/>
          </a:prstGeom>
          <a:noFill/>
        </p:spPr>
        <p:txBody>
          <a:bodyPr wrap="none" lIns="0">
            <a:spAutoFit/>
          </a:bodyPr>
          <a:lstStyle>
            <a:lvl1pPr>
              <a:defRPr b="0">
                <a:solidFill>
                  <a:schemeClr val="accent1"/>
                </a:solidFill>
              </a:defRPr>
            </a:lvl1pPr>
          </a:lstStyle>
          <a:p>
            <a:pPr lvl="0"/>
            <a:r>
              <a:rPr lang="de-DE" dirty="0"/>
              <a:t>Ort oder Anlass des Vortrags // 18. Februar 2022</a:t>
            </a:r>
          </a:p>
        </p:txBody>
      </p:sp>
      <p:pic>
        <p:nvPicPr>
          <p:cNvPr id="10" name="Grafik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1725198478"/>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12192000" cy="6858000"/>
          </a:xfrm>
          <a:solidFill>
            <a:schemeClr val="bg1">
              <a:lumMod val="95000"/>
            </a:schemeClr>
          </a:solidFill>
        </p:spPr>
        <p:txBody>
          <a:bodyPr/>
          <a:lstStyle/>
          <a:p>
            <a:r>
              <a:rPr lang="de-DE" dirty="0"/>
              <a:t>Bild durch Klicken auf Symbol hinzufügen</a:t>
            </a:r>
          </a:p>
        </p:txBody>
      </p:sp>
      <p:sp>
        <p:nvSpPr>
          <p:cNvPr id="10"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10405594" y="327901"/>
            <a:ext cx="1468800" cy="550800"/>
          </a:xfrm>
          <a:blipFill>
            <a:blip r:embed="rId2"/>
            <a:srcRect/>
            <a:stretch>
              <a:fillRect l="-493" r="-493"/>
            </a:stretch>
          </a:blipFill>
        </p:spPr>
        <p:txBody>
          <a:bodyPr/>
          <a:lstStyle>
            <a:lvl1pPr>
              <a:defRPr sz="100" b="0">
                <a:solidFill>
                  <a:schemeClr val="bg1"/>
                </a:solidFill>
              </a:defRPr>
            </a:lvl1pPr>
          </a:lstStyle>
          <a:p>
            <a:endParaRPr lang="de-DE" dirty="0"/>
          </a:p>
          <a:p>
            <a:endParaRPr lang="de-DE" dirty="0"/>
          </a:p>
          <a:p>
            <a:endParaRPr lang="de-DE" dirty="0"/>
          </a:p>
        </p:txBody>
      </p:sp>
      <p:sp>
        <p:nvSpPr>
          <p:cNvPr id="7"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sp>
        <p:nvSpPr>
          <p:cNvPr id="5"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86458" y="346075"/>
            <a:ext cx="1764000" cy="514800"/>
          </a:xfrm>
          <a:blipFill dpi="0" rotWithShape="1">
            <a:blip r:embed="rId3">
              <a:extLst>
                <a:ext uri="{28A0092B-C50C-407E-A947-70E740481C1C}">
                  <a14:useLocalDpi xmlns:a14="http://schemas.microsoft.com/office/drawing/2010/main" val="0"/>
                </a:ext>
              </a:extLst>
            </a:blip>
            <a:srcRect/>
            <a:stretch>
              <a:fillRect l="-29" r="-29"/>
            </a:stretch>
          </a:blipFill>
        </p:spPr>
        <p:txBody>
          <a:bodyPr/>
          <a:lstStyle>
            <a:lvl1pPr>
              <a:defRPr sz="100" b="0">
                <a:solidFill>
                  <a:schemeClr val="bg1"/>
                </a:solidFill>
              </a:defRPr>
            </a:lvl1pPr>
          </a:lstStyle>
          <a:p>
            <a:endParaRPr lang="de-DE" dirty="0"/>
          </a:p>
          <a:p>
            <a:endParaRPr lang="de-DE" dirty="0"/>
          </a:p>
        </p:txBody>
      </p:sp>
    </p:spTree>
    <p:extLst>
      <p:ext uri="{BB962C8B-B14F-4D97-AF65-F5344CB8AC3E}">
        <p14:creationId xmlns:p14="http://schemas.microsoft.com/office/powerpoint/2010/main" val="4211703687"/>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elfolie_TUD_weiß+Foto">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0"/>
            <a:ext cx="12192000" cy="6858000"/>
          </a:xfrm>
          <a:solidFill>
            <a:schemeClr val="bg1">
              <a:lumMod val="95000"/>
            </a:schemeClr>
          </a:solidFill>
        </p:spPr>
        <p:txBody>
          <a:bodyPr/>
          <a:lstStyle/>
          <a:p>
            <a:r>
              <a:rPr lang="de-DE"/>
              <a:t>Bild durch Klicken auf Symbol hinzufügen</a:t>
            </a:r>
          </a:p>
        </p:txBody>
      </p:sp>
      <p:sp>
        <p:nvSpPr>
          <p:cNvPr id="16" name="Bildplatzhalter 9" descr="Logo. Acht unregelmäßige Dreiecksflächen sind, im Uhrzeigersinn einen Farbverlauf von dunkelblau bis hellgrün ergebend, zu einem regelmäßig achteckigen Ring angeordnet. Links daneben zweizeilig der Schriftzug &quot;DRESDEN concept" title="Logo Dresden concept"/>
          <p:cNvSpPr>
            <a:spLocks noGrp="1"/>
          </p:cNvSpPr>
          <p:nvPr>
            <p:ph type="pic" sz="quarter" idx="16"/>
          </p:nvPr>
        </p:nvSpPr>
        <p:spPr>
          <a:xfrm>
            <a:off x="10442465" y="328249"/>
            <a:ext cx="1468800" cy="550800"/>
          </a:xfrm>
          <a:blipFill>
            <a:blip r:embed="rId2"/>
            <a:srcRect/>
            <a:stretch>
              <a:fillRect l="-493" r="-493"/>
            </a:stretch>
          </a:blipFill>
        </p:spPr>
        <p:txBody>
          <a:bodyPr/>
          <a:lstStyle>
            <a:lvl1pPr>
              <a:defRPr sz="100" b="0">
                <a:solidFill>
                  <a:schemeClr val="bg1"/>
                </a:solidFill>
              </a:defRPr>
            </a:lvl1pPr>
          </a:lstStyle>
          <a:p>
            <a:endParaRPr lang="de-DE" sz="300" b="0" dirty="0"/>
          </a:p>
          <a:p>
            <a:endParaRPr lang="de-DE" sz="300" b="0" dirty="0"/>
          </a:p>
          <a:p>
            <a:endParaRPr lang="de-DE" dirty="0"/>
          </a:p>
        </p:txBody>
      </p:sp>
      <p:sp>
        <p:nvSpPr>
          <p:cNvPr id="17" name="Bildplatzhalter 4" descr="Logo. Schriftzug &quot;Technische Universität Dresden&quot;. Links davon befindet sich ein Achteck, das in zwei Bereiche aufgeteilt ist, die zusammen die Buchstaben &quot;T&quot; und &quot;U&quot; ergeben." title="Logo der TU Dresden"/>
          <p:cNvSpPr>
            <a:spLocks noGrp="1"/>
          </p:cNvSpPr>
          <p:nvPr>
            <p:ph type="pic" sz="quarter" idx="15"/>
          </p:nvPr>
        </p:nvSpPr>
        <p:spPr>
          <a:xfrm>
            <a:off x="290304" y="349731"/>
            <a:ext cx="1764000" cy="514800"/>
          </a:xfrm>
          <a:blipFill dpi="0" rotWithShape="1">
            <a:blip r:embed="rId3"/>
            <a:srcRect/>
            <a:stretch>
              <a:fillRect l="-29" r="-29"/>
            </a:stretch>
          </a:blipFill>
        </p:spPr>
        <p:txBody>
          <a:bodyPr/>
          <a:lstStyle>
            <a:lvl1pPr>
              <a:defRPr sz="100">
                <a:solidFill>
                  <a:schemeClr val="bg1"/>
                </a:solidFill>
              </a:defRPr>
            </a:lvl1pPr>
          </a:lstStyle>
          <a:p>
            <a:endParaRPr lang="de-DE" dirty="0"/>
          </a:p>
          <a:p>
            <a:endParaRPr lang="de-DE" dirty="0"/>
          </a:p>
        </p:txBody>
      </p:sp>
      <p:sp>
        <p:nvSpPr>
          <p:cNvPr id="7"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spTree>
    <p:extLst>
      <p:ext uri="{BB962C8B-B14F-4D97-AF65-F5344CB8AC3E}">
        <p14:creationId xmlns:p14="http://schemas.microsoft.com/office/powerpoint/2010/main" val="300280233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elfolie_TUD_Foto_a">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a:xfrm>
            <a:off x="0" y="1204913"/>
            <a:ext cx="12192000" cy="5653086"/>
          </a:xfrm>
          <a:solidFill>
            <a:schemeClr val="bg1">
              <a:lumMod val="95000"/>
            </a:schemeClr>
          </a:solidFill>
        </p:spPr>
        <p:txBody>
          <a:bodyPr/>
          <a:lstStyle/>
          <a:p>
            <a:r>
              <a:rPr lang="de-DE"/>
              <a:t>Bild durch Klicken auf Symbol hinzufügen</a:t>
            </a:r>
          </a:p>
        </p:txBody>
      </p:sp>
      <p:sp>
        <p:nvSpPr>
          <p:cNvPr id="7"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8"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1"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2"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3"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1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9" name="Grafik 1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254226289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elfolie_TUD_weiß-blau">
    <p:spTree>
      <p:nvGrpSpPr>
        <p:cNvPr id="1" name=""/>
        <p:cNvGrpSpPr/>
        <p:nvPr/>
      </p:nvGrpSpPr>
      <p:grpSpPr>
        <a:xfrm>
          <a:off x="0" y="0"/>
          <a:ext cx="0" cy="0"/>
          <a:chOff x="0" y="0"/>
          <a:chExt cx="0" cy="0"/>
        </a:xfrm>
      </p:grpSpPr>
      <p:sp>
        <p:nvSpPr>
          <p:cNvPr id="13" name="Rechteck 12"/>
          <p:cNvSpPr/>
          <p:nvPr/>
        </p:nvSpPr>
        <p:spPr>
          <a:xfrm>
            <a:off x="0" y="1204912"/>
            <a:ext cx="12192000" cy="5653089"/>
          </a:xfrm>
          <a:prstGeom prst="rect">
            <a:avLst/>
          </a:prstGeom>
          <a:gradFill>
            <a:gsLst>
              <a:gs pos="14000">
                <a:schemeClr val="accent5"/>
              </a:gs>
              <a:gs pos="10000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1" name="Grafik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29840052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elfolie_TUD_weiß-blau">
    <p:spTree>
      <p:nvGrpSpPr>
        <p:cNvPr id="1" name=""/>
        <p:cNvGrpSpPr/>
        <p:nvPr/>
      </p:nvGrpSpPr>
      <p:grpSpPr>
        <a:xfrm>
          <a:off x="0" y="0"/>
          <a:ext cx="0" cy="0"/>
          <a:chOff x="0" y="0"/>
          <a:chExt cx="0" cy="0"/>
        </a:xfrm>
      </p:grpSpPr>
      <p:sp>
        <p:nvSpPr>
          <p:cNvPr id="13" name="Rechteck 12"/>
          <p:cNvSpPr/>
          <p:nvPr/>
        </p:nvSpPr>
        <p:spPr>
          <a:xfrm>
            <a:off x="0" y="1204912"/>
            <a:ext cx="12192000" cy="5653089"/>
          </a:xfrm>
          <a:prstGeom prst="rect">
            <a:avLst/>
          </a:prstGeom>
          <a:gradFill>
            <a:gsLst>
              <a:gs pos="14000">
                <a:srgbClr val="951B81"/>
              </a:gs>
              <a:gs pos="100000">
                <a:srgbClr val="59358C"/>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platzhalter 25"/>
          <p:cNvSpPr>
            <a:spLocks noGrp="1"/>
          </p:cNvSpPr>
          <p:nvPr>
            <p:ph type="body" sz="quarter" idx="10" hasCustomPrompt="1"/>
          </p:nvPr>
        </p:nvSpPr>
        <p:spPr>
          <a:xfrm>
            <a:off x="882808" y="2852116"/>
            <a:ext cx="1802014"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1">
                <a:solidFill>
                  <a:schemeClr val="accent1"/>
                </a:solidFill>
              </a:defRPr>
            </a:lvl1pPr>
          </a:lstStyle>
          <a:p>
            <a:pPr lvl="0"/>
            <a:r>
              <a:rPr lang="de-DE" dirty="0"/>
              <a:t>Vorname, Name</a:t>
            </a:r>
          </a:p>
        </p:txBody>
      </p:sp>
      <p:sp>
        <p:nvSpPr>
          <p:cNvPr id="14" name="Titel 1"/>
          <p:cNvSpPr>
            <a:spLocks noGrp="1"/>
          </p:cNvSpPr>
          <p:nvPr>
            <p:ph type="title" hasCustomPrompt="1"/>
          </p:nvPr>
        </p:nvSpPr>
        <p:spPr>
          <a:xfrm>
            <a:off x="882771" y="3835706"/>
            <a:ext cx="3941317" cy="492443"/>
          </a:xfrm>
          <a:solidFill>
            <a:schemeClr val="bg1">
              <a:alpha val="90000"/>
            </a:schemeClr>
          </a:solidFill>
          <a:ln>
            <a:noFill/>
          </a:ln>
        </p:spPr>
        <p:txBody>
          <a:bodyPr wrap="none" lIns="72000" tIns="0" rIns="36000" bIns="0">
            <a:spAutoFit/>
          </a:bodyPr>
          <a:lstStyle>
            <a:lvl1pPr>
              <a:defRPr sz="3200" b="1">
                <a:solidFill>
                  <a:schemeClr val="accent1"/>
                </a:solidFill>
              </a:defRPr>
            </a:lvl1pPr>
          </a:lstStyle>
          <a:p>
            <a:r>
              <a:rPr lang="de-DE" dirty="0"/>
              <a:t>Titelmasterformat</a:t>
            </a:r>
          </a:p>
        </p:txBody>
      </p:sp>
      <p:sp>
        <p:nvSpPr>
          <p:cNvPr id="15" name="Untertitel 2"/>
          <p:cNvSpPr>
            <a:spLocks noGrp="1"/>
          </p:cNvSpPr>
          <p:nvPr>
            <p:ph type="subTitle" idx="1" hasCustomPrompt="1"/>
          </p:nvPr>
        </p:nvSpPr>
        <p:spPr>
          <a:xfrm>
            <a:off x="882772" y="5028236"/>
            <a:ext cx="6090752" cy="246221"/>
          </a:xfrm>
          <a:prstGeom prst="rect">
            <a:avLst/>
          </a:prstGeom>
          <a:solidFill>
            <a:schemeClr val="bg1">
              <a:alpha val="90000"/>
            </a:schemeClr>
          </a:solidFill>
        </p:spPr>
        <p:txBody>
          <a:bodyPr wrap="none" lIns="72000" tIns="0" rIns="36000" bIns="0">
            <a:spAutoFit/>
          </a:bodyPr>
          <a:lstStyle>
            <a:lvl1pPr marL="0" indent="0" algn="l">
              <a:buNone/>
              <a:defRPr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16" name="Textplatzhalter 25">
            <a:extLst>
              <a:ext uri="{FF2B5EF4-FFF2-40B4-BE49-F238E27FC236}">
                <a16:creationId xmlns:a16="http://schemas.microsoft.com/office/drawing/2014/main" id="{78DD96F1-BE0C-4FE4-B69F-BA85926561C9}"/>
              </a:ext>
            </a:extLst>
          </p:cNvPr>
          <p:cNvSpPr>
            <a:spLocks noGrp="1"/>
          </p:cNvSpPr>
          <p:nvPr>
            <p:ph type="body" sz="quarter" idx="11" hasCustomPrompt="1"/>
          </p:nvPr>
        </p:nvSpPr>
        <p:spPr>
          <a:xfrm>
            <a:off x="882808" y="3138045"/>
            <a:ext cx="3138020" cy="246221"/>
          </a:xfrm>
          <a:prstGeom prst="rect">
            <a:avLst/>
          </a:prstGeom>
          <a:solidFill>
            <a:schemeClr val="bg1">
              <a:alpha val="90000"/>
            </a:schemeClr>
          </a:solidFill>
          <a:ln>
            <a:noFill/>
          </a:ln>
        </p:spPr>
        <p:txBody>
          <a:bodyPr wrap="none" lIns="72000" tIns="0" rIns="36000" bIns="0">
            <a:spAutoFit/>
          </a:bodyPr>
          <a:lstStyle>
            <a:lvl1pPr>
              <a:spcBef>
                <a:spcPts val="0"/>
              </a:spcBef>
              <a:defRPr sz="1600" b="0">
                <a:solidFill>
                  <a:schemeClr val="accent1"/>
                </a:solidFill>
              </a:defRPr>
            </a:lvl1pPr>
          </a:lstStyle>
          <a:p>
            <a:pPr lvl="0"/>
            <a:r>
              <a:rPr lang="de-DE" dirty="0"/>
              <a:t>Struktureinheit der TU Dresden</a:t>
            </a:r>
          </a:p>
        </p:txBody>
      </p:sp>
      <p:sp>
        <p:nvSpPr>
          <p:cNvPr id="17" name="Textplatzhalter 5">
            <a:extLst>
              <a:ext uri="{FF2B5EF4-FFF2-40B4-BE49-F238E27FC236}">
                <a16:creationId xmlns:a16="http://schemas.microsoft.com/office/drawing/2014/main" id="{AB2194A4-CBE4-4A84-B1E9-D417CDD94A30}"/>
              </a:ext>
            </a:extLst>
          </p:cNvPr>
          <p:cNvSpPr>
            <a:spLocks noGrp="1"/>
          </p:cNvSpPr>
          <p:nvPr>
            <p:ph type="body" sz="quarter" idx="12" hasCustomPrompt="1"/>
          </p:nvPr>
        </p:nvSpPr>
        <p:spPr>
          <a:xfrm>
            <a:off x="882770" y="4375609"/>
            <a:ext cx="4803348" cy="492443"/>
          </a:xfrm>
          <a:prstGeom prst="rect">
            <a:avLst/>
          </a:prstGeom>
          <a:solidFill>
            <a:schemeClr val="bg1">
              <a:alpha val="90000"/>
            </a:schemeClr>
          </a:solidFill>
        </p:spPr>
        <p:txBody>
          <a:bodyPr wrap="none" lIns="72000" tIns="0" rIns="36000" bIns="0">
            <a:spAutoFit/>
          </a:bodyPr>
          <a:lstStyle>
            <a:lvl1pPr>
              <a:defRPr sz="3200" b="0">
                <a:solidFill>
                  <a:schemeClr val="accent1"/>
                </a:solidFill>
              </a:defRPr>
            </a:lvl1pPr>
            <a:lvl3pPr marL="72000" indent="0">
              <a:buNone/>
              <a:defRPr/>
            </a:lvl3pPr>
            <a:lvl4pPr marL="180000" indent="0">
              <a:buNone/>
              <a:defRPr/>
            </a:lvl4pPr>
          </a:lstStyle>
          <a:p>
            <a:pPr lvl="0"/>
            <a:r>
              <a:rPr lang="de-DE" dirty="0"/>
              <a:t>durch Kicken bearbeiten</a:t>
            </a:r>
          </a:p>
        </p:txBody>
      </p:sp>
      <p:sp>
        <p:nvSpPr>
          <p:cNvPr id="24" name="Textplatzhalter 7">
            <a:extLst>
              <a:ext uri="{FF2B5EF4-FFF2-40B4-BE49-F238E27FC236}">
                <a16:creationId xmlns:a16="http://schemas.microsoft.com/office/drawing/2014/main" id="{F1D71DE1-F9B2-4550-A173-A1C0CE63C085}"/>
              </a:ext>
            </a:extLst>
          </p:cNvPr>
          <p:cNvSpPr>
            <a:spLocks noGrp="1"/>
          </p:cNvSpPr>
          <p:nvPr>
            <p:ph type="body" sz="quarter" idx="13" hasCustomPrompt="1"/>
          </p:nvPr>
        </p:nvSpPr>
        <p:spPr>
          <a:xfrm>
            <a:off x="882808" y="5312641"/>
            <a:ext cx="4711084" cy="246221"/>
          </a:xfrm>
          <a:prstGeom prst="rect">
            <a:avLst/>
          </a:prstGeom>
          <a:solidFill>
            <a:schemeClr val="bg1">
              <a:alpha val="90000"/>
            </a:schemeClr>
          </a:solidFill>
        </p:spPr>
        <p:txBody>
          <a:bodyPr wrap="none" lIns="72000" tIns="0" rIns="36000" bIns="0">
            <a:spAutoFit/>
          </a:bodyPr>
          <a:lstStyle>
            <a:lvl1pPr>
              <a:defRPr b="0">
                <a:solidFill>
                  <a:schemeClr val="accent1"/>
                </a:solidFill>
              </a:defRPr>
            </a:lvl1pPr>
          </a:lstStyle>
          <a:p>
            <a:pPr lvl="0"/>
            <a:r>
              <a:rPr lang="de-DE" dirty="0"/>
              <a:t>Ort oder Anlass des Vortrags // 18. Februar 2022</a:t>
            </a:r>
          </a:p>
        </p:txBody>
      </p:sp>
      <p:pic>
        <p:nvPicPr>
          <p:cNvPr id="11" name="Grafik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406348" y="330108"/>
            <a:ext cx="1468046" cy="544572"/>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51"/>
            <a:ext cx="1764000" cy="512044"/>
          </a:xfrm>
          <a:prstGeom prst="rect">
            <a:avLst/>
          </a:prstGeom>
        </p:spPr>
      </p:pic>
    </p:spTree>
    <p:extLst>
      <p:ext uri="{BB962C8B-B14F-4D97-AF65-F5344CB8AC3E}">
        <p14:creationId xmlns:p14="http://schemas.microsoft.com/office/powerpoint/2010/main" val="723369740"/>
      </p:ext>
    </p:extLst>
  </p:cSld>
  <p:clrMapOvr>
    <a:masterClrMapping/>
  </p:clrMapOvr>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de-DE" dirty="0"/>
              <a:t>Erste Textebene (16pt bis Ebene 4)</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 (nachfolgend alles 14 </a:t>
            </a:r>
            <a:r>
              <a:rPr lang="de-DE" dirty="0" err="1"/>
              <a:t>pt</a:t>
            </a:r>
            <a:r>
              <a:rPr lang="de-DE" dirty="0"/>
              <a:t>)</a:t>
            </a:r>
          </a:p>
          <a:p>
            <a:pPr lvl="5"/>
            <a:r>
              <a:rPr lang="de-DE" dirty="0"/>
              <a:t>Sechste Textebene für Aufzählungen bei viel Text</a:t>
            </a:r>
          </a:p>
          <a:p>
            <a:pPr lvl="6"/>
            <a:r>
              <a:rPr lang="de-DE" dirty="0"/>
              <a:t>Siebte Textebene für Aufzählungen bei viel Text</a:t>
            </a:r>
          </a:p>
          <a:p>
            <a:pPr lvl="7"/>
            <a:r>
              <a:rPr lang="de-DE" dirty="0"/>
              <a:t>Achte Textebene für Aufzählungen bei viel Text</a:t>
            </a:r>
          </a:p>
          <a:p>
            <a:pPr lvl="8"/>
            <a:r>
              <a:rPr lang="de-DE" dirty="0"/>
              <a:t>Neunte Textebene für Aufzählungen bei viel Text</a:t>
            </a:r>
          </a:p>
          <a:p>
            <a:pPr lvl="5"/>
            <a:endParaRPr lang="de-DE" dirty="0"/>
          </a:p>
        </p:txBody>
      </p:sp>
      <p:sp>
        <p:nvSpPr>
          <p:cNvPr id="12" name="Textfeld 11"/>
          <p:cNvSpPr txBox="1"/>
          <p:nvPr/>
        </p:nvSpPr>
        <p:spPr>
          <a:xfrm>
            <a:off x="7157720" y="6306444"/>
            <a:ext cx="704850" cy="369332"/>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b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rPr>
              <a:t>Folie</a:t>
            </a:r>
            <a:r>
              <a:rPr lang="de-DE" sz="8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800" baseline="0"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marL="0" marR="0" lvl="0" indent="0" algn="l" defTabSz="914269" rtl="0" eaLnBrk="1" fontAlgn="auto" latinLnBrk="0" hangingPunct="1">
                <a:lnSpc>
                  <a:spcPct val="100000"/>
                </a:lnSpc>
                <a:spcBef>
                  <a:spcPts val="0"/>
                </a:spcBef>
                <a:spcAft>
                  <a:spcPts val="0"/>
                </a:spcAft>
                <a:buClrTx/>
                <a:buSzTx/>
                <a:buFontTx/>
                <a:buNone/>
                <a:tabLst/>
                <a:defRPr/>
              </a:pPr>
              <a:t>‹Nr.›</a:t>
            </a:fld>
            <a:endParaRPr lang="de-DE" sz="8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269" rtl="0" eaLnBrk="1" fontAlgn="auto" latinLnBrk="0" hangingPunct="1">
              <a:lnSpc>
                <a:spcPct val="100000"/>
              </a:lnSpc>
              <a:spcBef>
                <a:spcPts val="0"/>
              </a:spcBef>
              <a:spcAft>
                <a:spcPts val="0"/>
              </a:spcAft>
              <a:buClrTx/>
              <a:buSzTx/>
              <a:buFontTx/>
              <a:buNone/>
              <a:tabLst/>
              <a:defRPr/>
            </a:pPr>
            <a:endParaRPr lang="de-DE" sz="8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fik 8"/>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04825" y="6334183"/>
            <a:ext cx="1116268" cy="323730"/>
          </a:xfrm>
          <a:prstGeom prst="rect">
            <a:avLst/>
          </a:prstGeom>
        </p:spPr>
      </p:pic>
      <p:pic>
        <p:nvPicPr>
          <p:cNvPr id="13" name="Grafik 12"/>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922106" y="6315776"/>
            <a:ext cx="969464" cy="360000"/>
          </a:xfrm>
          <a:prstGeom prst="rect">
            <a:avLst/>
          </a:prstGeom>
        </p:spPr>
      </p:pic>
      <p:pic>
        <p:nvPicPr>
          <p:cNvPr id="8" name="Grafik 7">
            <a:extLst>
              <a:ext uri="{FF2B5EF4-FFF2-40B4-BE49-F238E27FC236}">
                <a16:creationId xmlns:a16="http://schemas.microsoft.com/office/drawing/2014/main" id="{F90C063B-EAC4-465B-97E8-56B750B73101}"/>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792968" y="6293785"/>
            <a:ext cx="1167048" cy="381991"/>
          </a:xfrm>
          <a:prstGeom prst="rect">
            <a:avLst/>
          </a:prstGeom>
        </p:spPr>
      </p:pic>
      <p:sp>
        <p:nvSpPr>
          <p:cNvPr id="11" name="Textfeld 10">
            <a:extLst>
              <a:ext uri="{FF2B5EF4-FFF2-40B4-BE49-F238E27FC236}">
                <a16:creationId xmlns:a16="http://schemas.microsoft.com/office/drawing/2014/main" id="{718E63EE-1910-4161-BB11-C999FD729488}"/>
              </a:ext>
            </a:extLst>
          </p:cNvPr>
          <p:cNvSpPr txBox="1"/>
          <p:nvPr userDrawn="1"/>
        </p:nvSpPr>
        <p:spPr>
          <a:xfrm>
            <a:off x="3469063" y="6315776"/>
            <a:ext cx="2550489" cy="338554"/>
          </a:xfrm>
          <a:prstGeom prst="rect">
            <a:avLst/>
          </a:prstGeom>
          <a:noFill/>
        </p:spPr>
        <p:txBody>
          <a:bodyPr wrap="square" rtlCol="0">
            <a:spAutoFit/>
          </a:bodyPr>
          <a:lstStyle/>
          <a:p>
            <a:pPr algn="l"/>
            <a:r>
              <a:rPr lang="de-DE" sz="800" dirty="0">
                <a:solidFill>
                  <a:schemeClr val="bg1">
                    <a:lumMod val="50000"/>
                  </a:schemeClr>
                </a:solidFill>
              </a:rPr>
              <a:t>Alexander Schuster (TU Dresden/IFW Dresden)</a:t>
            </a:r>
          </a:p>
          <a:p>
            <a:pPr algn="l"/>
            <a:r>
              <a:rPr lang="de-DE" sz="800" dirty="0">
                <a:solidFill>
                  <a:schemeClr val="bg1">
                    <a:lumMod val="50000"/>
                  </a:schemeClr>
                </a:solidFill>
              </a:rPr>
              <a:t>Dresden 2024</a:t>
            </a: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904" r:id="rId2"/>
    <p:sldLayoutId id="2147483905" r:id="rId3"/>
    <p:sldLayoutId id="2147483893" r:id="rId4"/>
    <p:sldLayoutId id="2147483906" r:id="rId5"/>
    <p:sldLayoutId id="2147483907" r:id="rId6"/>
    <p:sldLayoutId id="2147483908" r:id="rId7"/>
    <p:sldLayoutId id="2147483909" r:id="rId8"/>
    <p:sldLayoutId id="2147483910" r:id="rId9"/>
    <p:sldLayoutId id="2147483911" r:id="rId10"/>
    <p:sldLayoutId id="2147483912" r:id="rId11"/>
    <p:sldLayoutId id="2147483894" r:id="rId12"/>
    <p:sldLayoutId id="2147483913" r:id="rId13"/>
    <p:sldLayoutId id="2147483897" r:id="rId14"/>
    <p:sldLayoutId id="2147483914" r:id="rId15"/>
    <p:sldLayoutId id="2147483915" r:id="rId16"/>
    <p:sldLayoutId id="2147483916" r:id="rId17"/>
    <p:sldLayoutId id="2147483899" r:id="rId18"/>
    <p:sldLayoutId id="2147483896" r:id="rId19"/>
    <p:sldLayoutId id="2147483900" r:id="rId20"/>
    <p:sldLayoutId id="2147483901" r:id="rId21"/>
    <p:sldLayoutId id="2147483918" r:id="rId22"/>
    <p:sldLayoutId id="2147483919" r:id="rId23"/>
    <p:sldLayoutId id="2147483917" r:id="rId24"/>
    <p:sldLayoutId id="2147483902" r:id="rId25"/>
    <p:sldLayoutId id="2147483903" r:id="rId26"/>
    <p:sldLayoutId id="2147483895" r:id="rId27"/>
    <p:sldLayoutId id="2147483920" r:id="rId28"/>
    <p:sldLayoutId id="2147483921" r:id="rId29"/>
    <p:sldLayoutId id="2147483922" r:id="rId30"/>
  </p:sldLayoutIdLst>
  <p:hf hdr="0"/>
  <p:txStyles>
    <p:titleStyle>
      <a:lvl1pPr algn="l" defTabSz="914269" rtl="0" eaLnBrk="1" latinLnBrk="0" hangingPunct="1">
        <a:spcBef>
          <a:spcPct val="0"/>
        </a:spcBef>
        <a:buNone/>
        <a:defRPr sz="2400" b="1" kern="1200" baseline="0">
          <a:solidFill>
            <a:schemeClr val="accent1"/>
          </a:solidFill>
          <a:latin typeface="+mj-lt"/>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b="1"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8" userDrawn="1">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85" userDrawn="1">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3FC46C-A799-4605-84AD-7E2E877ED8F9}"/>
              </a:ext>
            </a:extLst>
          </p:cNvPr>
          <p:cNvSpPr>
            <a:spLocks noGrp="1"/>
          </p:cNvSpPr>
          <p:nvPr>
            <p:ph type="title"/>
          </p:nvPr>
        </p:nvSpPr>
        <p:spPr>
          <a:xfrm>
            <a:off x="882771" y="3835706"/>
            <a:ext cx="3016902" cy="492443"/>
          </a:xfrm>
        </p:spPr>
        <p:txBody>
          <a:bodyPr/>
          <a:lstStyle/>
          <a:p>
            <a:r>
              <a:rPr lang="de-DE" dirty="0"/>
              <a:t>Quantenphysik</a:t>
            </a:r>
          </a:p>
        </p:txBody>
      </p:sp>
      <p:sp>
        <p:nvSpPr>
          <p:cNvPr id="6" name="Textplatzhalter 5">
            <a:extLst>
              <a:ext uri="{FF2B5EF4-FFF2-40B4-BE49-F238E27FC236}">
                <a16:creationId xmlns:a16="http://schemas.microsoft.com/office/drawing/2014/main" id="{192363FF-FE59-4B1A-A4BE-687AD5FD673E}"/>
              </a:ext>
            </a:extLst>
          </p:cNvPr>
          <p:cNvSpPr>
            <a:spLocks noGrp="1"/>
          </p:cNvSpPr>
          <p:nvPr>
            <p:ph type="body" sz="quarter" idx="12"/>
          </p:nvPr>
        </p:nvSpPr>
        <p:spPr>
          <a:xfrm>
            <a:off x="882771" y="4378233"/>
            <a:ext cx="6118520" cy="1061829"/>
          </a:xfrm>
        </p:spPr>
        <p:txBody>
          <a:bodyPr/>
          <a:lstStyle/>
          <a:p>
            <a:r>
              <a:rPr lang="de-DE" dirty="0"/>
              <a:t>Doppelspaltexperiment und</a:t>
            </a:r>
          </a:p>
          <a:p>
            <a:r>
              <a:rPr lang="de-DE" dirty="0"/>
              <a:t>quantenphysikalisches Weltbild</a:t>
            </a:r>
          </a:p>
        </p:txBody>
      </p:sp>
      <p:sp>
        <p:nvSpPr>
          <p:cNvPr id="7" name="Textplatzhalter 6">
            <a:extLst>
              <a:ext uri="{FF2B5EF4-FFF2-40B4-BE49-F238E27FC236}">
                <a16:creationId xmlns:a16="http://schemas.microsoft.com/office/drawing/2014/main" id="{57CC991D-51FF-4DE4-82BD-BBFF825F8A68}"/>
              </a:ext>
            </a:extLst>
          </p:cNvPr>
          <p:cNvSpPr>
            <a:spLocks noGrp="1"/>
          </p:cNvSpPr>
          <p:nvPr>
            <p:ph type="body" sz="quarter" idx="13"/>
          </p:nvPr>
        </p:nvSpPr>
        <p:spPr>
          <a:xfrm>
            <a:off x="882808" y="5595449"/>
            <a:ext cx="1488343" cy="246221"/>
          </a:xfrm>
        </p:spPr>
        <p:txBody>
          <a:bodyPr/>
          <a:lstStyle/>
          <a:p>
            <a:r>
              <a:rPr lang="de-DE" dirty="0"/>
              <a:t>Dresden, 2024</a:t>
            </a:r>
          </a:p>
        </p:txBody>
      </p:sp>
      <p:sp>
        <p:nvSpPr>
          <p:cNvPr id="11" name="Textplatzhalter 1">
            <a:extLst>
              <a:ext uri="{FF2B5EF4-FFF2-40B4-BE49-F238E27FC236}">
                <a16:creationId xmlns:a16="http://schemas.microsoft.com/office/drawing/2014/main" id="{F61B4585-271E-4C5F-8F67-C3E77B6EAB0D}"/>
              </a:ext>
            </a:extLst>
          </p:cNvPr>
          <p:cNvSpPr>
            <a:spLocks noGrp="1"/>
          </p:cNvSpPr>
          <p:nvPr>
            <p:ph type="body" sz="quarter" idx="10"/>
          </p:nvPr>
        </p:nvSpPr>
        <p:spPr>
          <a:xfrm>
            <a:off x="882808" y="2852116"/>
            <a:ext cx="1959626" cy="246221"/>
          </a:xfrm>
        </p:spPr>
        <p:txBody>
          <a:bodyPr/>
          <a:lstStyle/>
          <a:p>
            <a:r>
              <a:rPr lang="de-DE" dirty="0"/>
              <a:t>Alexander Schuster</a:t>
            </a:r>
            <a:endParaRPr lang="de-DE" baseline="30000" dirty="0"/>
          </a:p>
        </p:txBody>
      </p:sp>
      <p:sp>
        <p:nvSpPr>
          <p:cNvPr id="12" name="Textplatzhalter 4">
            <a:extLst>
              <a:ext uri="{FF2B5EF4-FFF2-40B4-BE49-F238E27FC236}">
                <a16:creationId xmlns:a16="http://schemas.microsoft.com/office/drawing/2014/main" id="{8D64C9D4-25E0-4AC8-8E3A-A32F0213CA5D}"/>
              </a:ext>
            </a:extLst>
          </p:cNvPr>
          <p:cNvSpPr>
            <a:spLocks noGrp="1"/>
          </p:cNvSpPr>
          <p:nvPr>
            <p:ph type="body" sz="quarter" idx="11"/>
          </p:nvPr>
        </p:nvSpPr>
        <p:spPr>
          <a:xfrm>
            <a:off x="882808" y="3138045"/>
            <a:ext cx="6338123" cy="492443"/>
          </a:xfrm>
        </p:spPr>
        <p:txBody>
          <a:bodyPr/>
          <a:lstStyle/>
          <a:p>
            <a:r>
              <a:rPr lang="de-DE" dirty="0"/>
              <a:t>Technische Universität Dresden</a:t>
            </a:r>
          </a:p>
          <a:p>
            <a:r>
              <a:rPr lang="de-DE" dirty="0"/>
              <a:t>Leibniz-Institut für Festkörper- und Werkstoffforschung Dresden</a:t>
            </a:r>
          </a:p>
        </p:txBody>
      </p:sp>
      <p:pic>
        <p:nvPicPr>
          <p:cNvPr id="13" name="Grafik 12">
            <a:extLst>
              <a:ext uri="{FF2B5EF4-FFF2-40B4-BE49-F238E27FC236}">
                <a16:creationId xmlns:a16="http://schemas.microsoft.com/office/drawing/2014/main" id="{A61A1B3A-4781-4674-AD25-B4E58D728F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7628" y="269142"/>
            <a:ext cx="1826961" cy="654021"/>
          </a:xfrm>
          <a:prstGeom prst="rect">
            <a:avLst/>
          </a:prstGeom>
        </p:spPr>
      </p:pic>
      <p:pic>
        <p:nvPicPr>
          <p:cNvPr id="8" name="Grafik 7">
            <a:extLst>
              <a:ext uri="{FF2B5EF4-FFF2-40B4-BE49-F238E27FC236}">
                <a16:creationId xmlns:a16="http://schemas.microsoft.com/office/drawing/2014/main" id="{53CC098F-35B3-4F18-8FFD-A25961849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4042" y="6200481"/>
            <a:ext cx="1252861" cy="438346"/>
          </a:xfrm>
          <a:prstGeom prst="rect">
            <a:avLst/>
          </a:prstGeom>
        </p:spPr>
      </p:pic>
      <p:sp>
        <p:nvSpPr>
          <p:cNvPr id="9" name="Textplatzhalter 6">
            <a:extLst>
              <a:ext uri="{FF2B5EF4-FFF2-40B4-BE49-F238E27FC236}">
                <a16:creationId xmlns:a16="http://schemas.microsoft.com/office/drawing/2014/main" id="{19FB53CF-9DA2-4A1A-BA45-CB89B658D001}"/>
              </a:ext>
            </a:extLst>
          </p:cNvPr>
          <p:cNvSpPr txBox="1">
            <a:spLocks/>
          </p:cNvSpPr>
          <p:nvPr/>
        </p:nvSpPr>
        <p:spPr>
          <a:xfrm>
            <a:off x="0" y="6719759"/>
            <a:ext cx="12192000" cy="153888"/>
          </a:xfrm>
          <a:prstGeom prst="rect">
            <a:avLst/>
          </a:prstGeom>
          <a:solidFill>
            <a:schemeClr val="bg1">
              <a:alpha val="90000"/>
            </a:schemeClr>
          </a:solidFill>
          <a:ln>
            <a:noFill/>
          </a:ln>
        </p:spPr>
        <p:txBody>
          <a:bodyPr vert="horz" wrap="square" lIns="72000" tIns="0" rIns="36000" bIns="0" rtlCol="0">
            <a:spAutoFit/>
          </a:bodyPr>
          <a:lstStyle>
            <a:lvl1pPr marL="0" indent="0" algn="l" defTabSz="914269" rtl="0" eaLnBrk="1" latinLnBrk="0" hangingPunct="1">
              <a:spcBef>
                <a:spcPts val="600"/>
              </a:spcBef>
              <a:buFont typeface="Arial" panose="020B0604020202020204" pitchFamily="34" charset="0"/>
              <a:buNone/>
              <a:defRPr sz="1600" b="0" kern="1200">
                <a:solidFill>
                  <a:schemeClr val="accent1"/>
                </a:solidFill>
                <a:latin typeface="+mn-lt"/>
                <a:ea typeface="+mn-ea"/>
                <a:cs typeface="+mn-cs"/>
              </a:defRPr>
            </a:lvl1pPr>
            <a:lvl2pPr marL="0" indent="0" algn="l" defTabSz="914269" rtl="0" eaLnBrk="1" latinLnBrk="0" hangingPunct="1">
              <a:spcBef>
                <a:spcPts val="600"/>
              </a:spcBef>
              <a:buFont typeface="Open Sans" panose="020B0606030504020204" pitchFamily="34" charset="0"/>
              <a:buNone/>
              <a:defRPr sz="1600" kern="1200">
                <a:solidFill>
                  <a:schemeClr val="accent1"/>
                </a:solidFill>
                <a:latin typeface="+mn-lt"/>
                <a:ea typeface="+mn-ea"/>
                <a:cs typeface="+mn-cs"/>
              </a:defRPr>
            </a:lvl2pPr>
            <a:lvl3pPr marL="252000" indent="-252000" algn="l" defTabSz="914269" rtl="0" eaLnBrk="1" latinLnBrk="0" hangingPunct="1">
              <a:spcBef>
                <a:spcPts val="0"/>
              </a:spcBef>
              <a:buFont typeface="Arial" panose="020B0604020202020204" pitchFamily="34" charset="0"/>
              <a:buChar char="—"/>
              <a:defRPr sz="1600" kern="1200">
                <a:solidFill>
                  <a:schemeClr val="accent1"/>
                </a:solidFill>
                <a:latin typeface="+mn-lt"/>
                <a:ea typeface="+mn-ea"/>
                <a:cs typeface="+mn-cs"/>
              </a:defRPr>
            </a:lvl3pPr>
            <a:lvl4pPr marL="252000" indent="-144000" algn="l" defTabSz="914269" rtl="0" eaLnBrk="1" latinLnBrk="0" hangingPunct="1">
              <a:spcBef>
                <a:spcPts val="0"/>
              </a:spcBef>
              <a:buFont typeface="Open Sans" panose="020B0606030504020204" pitchFamily="34" charset="0"/>
              <a:buChar char="–"/>
              <a:defRPr sz="1600" kern="1200">
                <a:solidFill>
                  <a:schemeClr val="accent1"/>
                </a:solidFill>
                <a:latin typeface="+mn-lt"/>
                <a:ea typeface="+mn-ea"/>
                <a:cs typeface="+mn-cs"/>
              </a:defRPr>
            </a:lvl4pPr>
            <a:lvl5pPr marL="0" indent="0" algn="l" defTabSz="914269" rtl="0" eaLnBrk="1" latinLnBrk="0" hangingPunct="1">
              <a:spcBef>
                <a:spcPts val="600"/>
              </a:spcBef>
              <a:spcAft>
                <a:spcPts val="0"/>
              </a:spcAft>
              <a:buFont typeface="Symbol" panose="05050102010706020507" pitchFamily="18" charset="2"/>
              <a:buNone/>
              <a:defRPr sz="1400" b="1" kern="1200" baseline="0">
                <a:solidFill>
                  <a:schemeClr val="accent1"/>
                </a:solidFill>
                <a:latin typeface="+mn-lt"/>
                <a:ea typeface="+mn-ea"/>
                <a:cs typeface="+mn-cs"/>
              </a:defRPr>
            </a:lvl5pPr>
            <a:lvl6pPr marL="0" marR="0" indent="0" algn="l" defTabSz="914269" rtl="0" eaLnBrk="1" fontAlgn="auto" latinLnBrk="0" hangingPunct="1">
              <a:lnSpc>
                <a:spcPct val="100000"/>
              </a:lnSpc>
              <a:spcBef>
                <a:spcPts val="600"/>
              </a:spcBef>
              <a:spcAft>
                <a:spcPts val="0"/>
              </a:spcAft>
              <a:buClrTx/>
              <a:buSzTx/>
              <a:buFont typeface="Arial" panose="020B0604020202020204" pitchFamily="34" charset="0"/>
              <a:buNone/>
              <a:tabLst/>
              <a:defRPr sz="1400" b="0" kern="1200">
                <a:solidFill>
                  <a:schemeClr val="accent1"/>
                </a:solidFill>
                <a:latin typeface="+mn-lt"/>
                <a:ea typeface="+mn-ea"/>
                <a:cs typeface="+mn-cs"/>
              </a:defRPr>
            </a:lvl6pPr>
            <a:lvl7pPr marL="252000" marR="0" indent="-252000" algn="l" defTabSz="914269" rtl="0" eaLnBrk="1" fontAlgn="auto" latinLnBrk="0" hangingPunct="1">
              <a:lnSpc>
                <a:spcPct val="100000"/>
              </a:lnSpc>
              <a:spcBef>
                <a:spcPts val="0"/>
              </a:spcBef>
              <a:spcAft>
                <a:spcPts val="0"/>
              </a:spcAft>
              <a:buClrTx/>
              <a:buSzTx/>
              <a:buFont typeface="Arial" panose="020B0604020202020204" pitchFamily="34" charset="0"/>
              <a:buChar char="—"/>
              <a:tabLst/>
              <a:defRPr lang="de-DE" sz="1400" kern="1200" dirty="0" smtClean="0">
                <a:solidFill>
                  <a:schemeClr val="accent1"/>
                </a:solidFill>
                <a:latin typeface="+mn-lt"/>
                <a:ea typeface="+mn-ea"/>
                <a:cs typeface="+mn-cs"/>
              </a:defRPr>
            </a:lvl7pPr>
            <a:lvl8pPr marL="252000" marR="0" indent="-144000" algn="l" defTabSz="914269" rtl="0" eaLnBrk="1" fontAlgn="auto" latinLnBrk="0" hangingPunct="1">
              <a:lnSpc>
                <a:spcPct val="100000"/>
              </a:lnSpc>
              <a:spcBef>
                <a:spcPts val="0"/>
              </a:spcBef>
              <a:spcAft>
                <a:spcPts val="0"/>
              </a:spcAft>
              <a:buClrTx/>
              <a:buSzTx/>
              <a:buFont typeface="Open Sans" panose="020B0606030504020204" pitchFamily="34" charset="0"/>
              <a:buChar char="–"/>
              <a:tabLst/>
              <a:defRPr sz="1400" kern="1200">
                <a:solidFill>
                  <a:schemeClr val="accent1"/>
                </a:solidFill>
                <a:latin typeface="+mn-lt"/>
                <a:ea typeface="+mn-ea"/>
                <a:cs typeface="+mn-cs"/>
              </a:defRPr>
            </a:lvl8pPr>
            <a:lvl9pPr marL="396000" marR="0" indent="-144000" algn="l" defTabSz="914269" rtl="0" eaLnBrk="1" fontAlgn="auto" latinLnBrk="0" hangingPunct="1">
              <a:lnSpc>
                <a:spcPct val="100000"/>
              </a:lnSpc>
              <a:spcBef>
                <a:spcPts val="0"/>
              </a:spcBef>
              <a:spcAft>
                <a:spcPts val="0"/>
              </a:spcAft>
              <a:buClrTx/>
              <a:buSzTx/>
              <a:buFont typeface="Wingdings" panose="05000000000000000000" pitchFamily="2" charset="2"/>
              <a:buChar char="§"/>
              <a:tabLst/>
              <a:defRPr sz="1400" kern="1200">
                <a:solidFill>
                  <a:schemeClr val="accent1"/>
                </a:solidFill>
                <a:latin typeface="+mn-lt"/>
                <a:ea typeface="+mn-ea"/>
                <a:cs typeface="+mn-cs"/>
              </a:defRPr>
            </a:lvl9pPr>
          </a:lstStyle>
          <a:p>
            <a:pPr algn="ctr"/>
            <a:r>
              <a:rPr lang="de-DE" sz="1000" dirty="0"/>
              <a:t>Quantenunterricht Klasse 12 © 2024 von Alexander Schuster ist lizensiert unter CC BY-NC-SA 4.0. Um eine Kopie der Lizenz einzusehen, besuche https://creativecommons.org/licenses/by-nc-sa/4.0/</a:t>
            </a:r>
          </a:p>
        </p:txBody>
      </p:sp>
    </p:spTree>
    <p:extLst>
      <p:ext uri="{BB962C8B-B14F-4D97-AF65-F5344CB8AC3E}">
        <p14:creationId xmlns:p14="http://schemas.microsoft.com/office/powerpoint/2010/main" val="362307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E0E22-4DBC-49F9-AA36-11F87A20AC46}"/>
              </a:ext>
            </a:extLst>
          </p:cNvPr>
          <p:cNvSpPr>
            <a:spLocks noGrp="1"/>
          </p:cNvSpPr>
          <p:nvPr>
            <p:ph type="title"/>
          </p:nvPr>
        </p:nvSpPr>
        <p:spPr/>
        <p:txBody>
          <a:bodyPr/>
          <a:lstStyle/>
          <a:p>
            <a:r>
              <a:rPr lang="de-DE" sz="3200" dirty="0"/>
              <a:t>Der Quantenradierer am Doppelspalt (5)</a:t>
            </a:r>
          </a:p>
        </p:txBody>
      </p:sp>
      <p:sp>
        <p:nvSpPr>
          <p:cNvPr id="3" name="Inhaltsplatzhalter 2">
            <a:extLst>
              <a:ext uri="{FF2B5EF4-FFF2-40B4-BE49-F238E27FC236}">
                <a16:creationId xmlns:a16="http://schemas.microsoft.com/office/drawing/2014/main" id="{D9D8BC8D-1AE1-4E0F-9FC4-ED335F127624}"/>
              </a:ext>
            </a:extLst>
          </p:cNvPr>
          <p:cNvSpPr>
            <a:spLocks noGrp="1"/>
          </p:cNvSpPr>
          <p:nvPr>
            <p:ph sz="quarter" idx="10"/>
          </p:nvPr>
        </p:nvSpPr>
        <p:spPr/>
        <p:txBody>
          <a:bodyPr/>
          <a:lstStyle/>
          <a:p>
            <a:pPr marL="342900" indent="-342900">
              <a:buFont typeface="Arial" panose="020B0604020202020204" pitchFamily="34" charset="0"/>
              <a:buChar char="•"/>
            </a:pPr>
            <a:r>
              <a:rPr lang="de-DE" sz="2400" dirty="0"/>
              <a:t>Photonen beider Spalte parallel zueinander polarisiert</a:t>
            </a:r>
          </a:p>
          <a:p>
            <a:pPr marL="594900" lvl="2" indent="-342900">
              <a:buFont typeface="Arial" panose="020B0604020202020204" pitchFamily="34" charset="0"/>
              <a:buChar char="•"/>
            </a:pPr>
            <a:r>
              <a:rPr lang="de-DE" sz="2400" b="1" dirty="0"/>
              <a:t>Ununterscheidbarkeit</a:t>
            </a:r>
            <a:r>
              <a:rPr lang="de-DE" sz="2400" dirty="0"/>
              <a:t> </a:t>
            </a:r>
            <a:r>
              <a:rPr lang="de-DE" sz="2400" dirty="0">
                <a:sym typeface="Wingdings" panose="05000000000000000000" pitchFamily="2" charset="2"/>
              </a:rPr>
              <a:t> </a:t>
            </a:r>
            <a:r>
              <a:rPr lang="de-DE" sz="2400" b="1" dirty="0">
                <a:solidFill>
                  <a:schemeClr val="accent2"/>
                </a:solidFill>
                <a:sym typeface="Wingdings" panose="05000000000000000000" pitchFamily="2" charset="2"/>
              </a:rPr>
              <a:t>Superposition</a:t>
            </a:r>
            <a:endParaRPr lang="de-DE" sz="2400" b="1" dirty="0">
              <a:solidFill>
                <a:schemeClr val="accent2"/>
              </a:solidFill>
            </a:endParaRPr>
          </a:p>
          <a:p>
            <a:pPr marL="594900" lvl="2" indent="-342900">
              <a:buFont typeface="Arial" panose="020B0604020202020204" pitchFamily="34" charset="0"/>
              <a:buChar char="•"/>
            </a:pPr>
            <a:r>
              <a:rPr lang="de-DE" sz="2400" dirty="0"/>
              <a:t>„Welcher-Weg-Information“ </a:t>
            </a:r>
            <a:r>
              <a:rPr lang="de-DE" sz="2400" b="1" dirty="0"/>
              <a:t>nicht messbar</a:t>
            </a:r>
          </a:p>
          <a:p>
            <a:pPr marL="594900" lvl="2" indent="-342900">
              <a:buFont typeface="Arial" panose="020B0604020202020204" pitchFamily="34" charset="0"/>
              <a:buChar char="•"/>
            </a:pPr>
            <a:r>
              <a:rPr lang="de-DE" sz="2400" b="1" dirty="0">
                <a:solidFill>
                  <a:srgbClr val="FF0000"/>
                </a:solidFill>
              </a:rPr>
              <a:t>Interferenz</a:t>
            </a:r>
          </a:p>
          <a:p>
            <a:pPr marL="594900" lvl="2" indent="-342900">
              <a:buFont typeface="Arial" panose="020B0604020202020204" pitchFamily="34" charset="0"/>
              <a:buChar char="•"/>
            </a:pPr>
            <a:endParaRPr lang="de-DE" sz="2400" dirty="0">
              <a:solidFill>
                <a:srgbClr val="FF0000"/>
              </a:solidFill>
            </a:endParaRPr>
          </a:p>
          <a:p>
            <a:pPr marL="285750" indent="-285750">
              <a:buFont typeface="Arial" panose="020B0604020202020204" pitchFamily="34" charset="0"/>
              <a:buChar char="•"/>
            </a:pPr>
            <a:r>
              <a:rPr lang="de-DE" sz="2400" dirty="0"/>
              <a:t>Photonen beider Spalte senkrecht zueinander polarisiert</a:t>
            </a:r>
          </a:p>
          <a:p>
            <a:pPr marL="537750" lvl="2" indent="-285750">
              <a:buFont typeface="Arial" panose="020B0604020202020204" pitchFamily="34" charset="0"/>
              <a:buChar char="•"/>
            </a:pPr>
            <a:r>
              <a:rPr lang="de-DE" sz="2400" b="1" dirty="0"/>
              <a:t>Unterscheidbarkeit</a:t>
            </a:r>
          </a:p>
          <a:p>
            <a:pPr marL="537750" lvl="2" indent="-285750">
              <a:buFont typeface="Arial" panose="020B0604020202020204" pitchFamily="34" charset="0"/>
              <a:buChar char="•"/>
            </a:pPr>
            <a:r>
              <a:rPr lang="de-DE" sz="2400" dirty="0"/>
              <a:t>„Welcher-Weg-Information“ </a:t>
            </a:r>
            <a:r>
              <a:rPr lang="de-DE" sz="2400" b="1" dirty="0"/>
              <a:t>messbar</a:t>
            </a:r>
          </a:p>
          <a:p>
            <a:pPr marL="537750" lvl="2" indent="-285750">
              <a:buFont typeface="Arial" panose="020B0604020202020204" pitchFamily="34" charset="0"/>
              <a:buChar char="•"/>
            </a:pPr>
            <a:r>
              <a:rPr lang="de-DE" sz="2400" b="1" dirty="0">
                <a:solidFill>
                  <a:srgbClr val="FF0000"/>
                </a:solidFill>
              </a:rPr>
              <a:t>Keine Interferenz</a:t>
            </a:r>
          </a:p>
          <a:p>
            <a:pPr marL="285750" indent="-285750">
              <a:buFont typeface="Arial" panose="020B0604020202020204" pitchFamily="34" charset="0"/>
              <a:buChar char="•"/>
            </a:pPr>
            <a:endParaRPr lang="de-DE" dirty="0"/>
          </a:p>
        </p:txBody>
      </p:sp>
      <p:sp>
        <p:nvSpPr>
          <p:cNvPr id="7" name="Textfeld 6">
            <a:extLst>
              <a:ext uri="{FF2B5EF4-FFF2-40B4-BE49-F238E27FC236}">
                <a16:creationId xmlns:a16="http://schemas.microsoft.com/office/drawing/2014/main" id="{25C83FE0-4F63-44F8-A0F3-D0D00EBA4C6F}"/>
              </a:ext>
            </a:extLst>
          </p:cNvPr>
          <p:cNvSpPr txBox="1"/>
          <p:nvPr/>
        </p:nvSpPr>
        <p:spPr>
          <a:xfrm>
            <a:off x="10210801" y="10505"/>
            <a:ext cx="1981200" cy="369332"/>
          </a:xfrm>
          <a:prstGeom prst="rect">
            <a:avLst/>
          </a:prstGeom>
          <a:noFill/>
        </p:spPr>
        <p:txBody>
          <a:bodyPr wrap="square" rtlCol="0">
            <a:spAutoFit/>
          </a:bodyPr>
          <a:lstStyle/>
          <a:p>
            <a:pPr algn="ctr"/>
            <a:r>
              <a:rPr lang="de-DE" sz="1800" b="1" dirty="0">
                <a:solidFill>
                  <a:srgbClr val="FF0000"/>
                </a:solidFill>
              </a:rPr>
              <a:t>Einzelphotonen</a:t>
            </a:r>
            <a:endParaRPr lang="de-DE" b="1" dirty="0">
              <a:solidFill>
                <a:srgbClr val="FF0000"/>
              </a:solidFill>
            </a:endParaRPr>
          </a:p>
        </p:txBody>
      </p:sp>
      <p:pic>
        <p:nvPicPr>
          <p:cNvPr id="5" name="Grafik 4">
            <a:extLst>
              <a:ext uri="{FF2B5EF4-FFF2-40B4-BE49-F238E27FC236}">
                <a16:creationId xmlns:a16="http://schemas.microsoft.com/office/drawing/2014/main" id="{182DA601-BD63-4581-BF2D-9559D9689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778" y="3050254"/>
            <a:ext cx="4427284" cy="757492"/>
          </a:xfrm>
          <a:prstGeom prst="rect">
            <a:avLst/>
          </a:prstGeom>
        </p:spPr>
      </p:pic>
      <p:pic>
        <p:nvPicPr>
          <p:cNvPr id="6" name="Grafik 5">
            <a:extLst>
              <a:ext uri="{FF2B5EF4-FFF2-40B4-BE49-F238E27FC236}">
                <a16:creationId xmlns:a16="http://schemas.microsoft.com/office/drawing/2014/main" id="{0D2869C2-06EE-4D17-B177-2475523B8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778" y="5541774"/>
            <a:ext cx="4427284" cy="741551"/>
          </a:xfrm>
          <a:prstGeom prst="rect">
            <a:avLst/>
          </a:prstGeom>
        </p:spPr>
      </p:pic>
    </p:spTree>
    <p:extLst>
      <p:ext uri="{BB962C8B-B14F-4D97-AF65-F5344CB8AC3E}">
        <p14:creationId xmlns:p14="http://schemas.microsoft.com/office/powerpoint/2010/main" val="285515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E0E22-4DBC-49F9-AA36-11F87A20AC46}"/>
              </a:ext>
            </a:extLst>
          </p:cNvPr>
          <p:cNvSpPr>
            <a:spLocks noGrp="1"/>
          </p:cNvSpPr>
          <p:nvPr>
            <p:ph type="title"/>
          </p:nvPr>
        </p:nvSpPr>
        <p:spPr/>
        <p:txBody>
          <a:bodyPr/>
          <a:lstStyle/>
          <a:p>
            <a:r>
              <a:rPr lang="de-DE" sz="3200" dirty="0"/>
              <a:t>Wesenszüge der Quantenphysik </a:t>
            </a:r>
            <a:r>
              <a:rPr lang="de-DE" sz="3200" dirty="0">
                <a:solidFill>
                  <a:srgbClr val="FF0000"/>
                </a:solidFill>
              </a:rPr>
              <a:t>2</a:t>
            </a:r>
            <a:br>
              <a:rPr lang="de-DE" sz="3200" dirty="0"/>
            </a:br>
            <a:r>
              <a:rPr lang="de-DE" sz="3200" b="0" dirty="0"/>
              <a:t>Komplementarität</a:t>
            </a:r>
          </a:p>
        </p:txBody>
      </p:sp>
      <p:sp>
        <p:nvSpPr>
          <p:cNvPr id="3" name="Inhaltsplatzhalter 2">
            <a:extLst>
              <a:ext uri="{FF2B5EF4-FFF2-40B4-BE49-F238E27FC236}">
                <a16:creationId xmlns:a16="http://schemas.microsoft.com/office/drawing/2014/main" id="{D9D8BC8D-1AE1-4E0F-9FC4-ED335F127624}"/>
              </a:ext>
            </a:extLst>
          </p:cNvPr>
          <p:cNvSpPr>
            <a:spLocks noGrp="1"/>
          </p:cNvSpPr>
          <p:nvPr>
            <p:ph sz="quarter" idx="10"/>
          </p:nvPr>
        </p:nvSpPr>
        <p:spPr/>
        <p:txBody>
          <a:bodyPr/>
          <a:lstStyle/>
          <a:p>
            <a:pPr lvl="2" indent="0">
              <a:buNone/>
            </a:pPr>
            <a:endParaRPr lang="de-DE" sz="2400" dirty="0"/>
          </a:p>
          <a:p>
            <a:pPr marL="537750" lvl="2" indent="-285750">
              <a:buFont typeface="Arial" panose="020B0604020202020204" pitchFamily="34" charset="0"/>
              <a:buChar char="•"/>
            </a:pPr>
            <a:endParaRPr lang="de-DE" sz="2400" dirty="0"/>
          </a:p>
        </p:txBody>
      </p:sp>
      <p:sp>
        <p:nvSpPr>
          <p:cNvPr id="8" name="Rechteck 7">
            <a:extLst>
              <a:ext uri="{FF2B5EF4-FFF2-40B4-BE49-F238E27FC236}">
                <a16:creationId xmlns:a16="http://schemas.microsoft.com/office/drawing/2014/main" id="{8B662376-A7E7-4363-BFC8-B7C3A3AD3A38}"/>
              </a:ext>
            </a:extLst>
          </p:cNvPr>
          <p:cNvSpPr/>
          <p:nvPr/>
        </p:nvSpPr>
        <p:spPr>
          <a:xfrm>
            <a:off x="874711" y="1483791"/>
            <a:ext cx="10580688" cy="2304438"/>
          </a:xfrm>
          <a:prstGeom prst="rect">
            <a:avLst/>
          </a:prstGeom>
          <a:solidFill>
            <a:srgbClr val="E7E6E6"/>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de-DE" sz="2400" b="1" dirty="0"/>
              <a:t>Interferenz</a:t>
            </a:r>
            <a:r>
              <a:rPr lang="de-DE" sz="2400" dirty="0"/>
              <a:t> und </a:t>
            </a:r>
            <a:r>
              <a:rPr lang="de-DE" sz="2400" b="1" dirty="0"/>
              <a:t>Unterscheidbarkeit</a:t>
            </a:r>
            <a:r>
              <a:rPr lang="de-DE" sz="2400" dirty="0"/>
              <a:t> der Wege schließen sich aus</a:t>
            </a:r>
          </a:p>
          <a:p>
            <a:pPr marL="537750" lvl="2" indent="-285750">
              <a:lnSpc>
                <a:spcPct val="150000"/>
              </a:lnSpc>
              <a:buFont typeface="Arial" panose="020B0604020202020204" pitchFamily="34" charset="0"/>
              <a:buChar char="•"/>
            </a:pPr>
            <a:r>
              <a:rPr lang="de-DE" sz="2400" dirty="0"/>
              <a:t>Bereits nur die Möglichkeit die Quantenobjekte durch einen Messprozess unterscheiden zu können, beeinflusst das Versuchsergebnis.</a:t>
            </a:r>
          </a:p>
          <a:p>
            <a:pPr marL="0" marR="0" lvl="0" indent="0" defTabSz="914400" eaLnBrk="1" fontAlgn="auto" latinLnBrk="0" hangingPunct="1">
              <a:lnSpc>
                <a:spcPct val="150000"/>
              </a:lnSpc>
              <a:spcBef>
                <a:spcPts val="0"/>
              </a:spcBef>
              <a:spcAft>
                <a:spcPts val="80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de-DE"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5" name="Rechteck 4">
            <a:extLst>
              <a:ext uri="{FF2B5EF4-FFF2-40B4-BE49-F238E27FC236}">
                <a16:creationId xmlns:a16="http://schemas.microsoft.com/office/drawing/2014/main" id="{2B5A22A2-78E3-43C0-BE9B-2E9E3A2D26A0}"/>
              </a:ext>
            </a:extLst>
          </p:cNvPr>
          <p:cNvSpPr/>
          <p:nvPr/>
        </p:nvSpPr>
        <p:spPr>
          <a:xfrm>
            <a:off x="8936610" y="5575384"/>
            <a:ext cx="2518789"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frei</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nach</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5157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E0E22-4DBC-49F9-AA36-11F87A20AC46}"/>
              </a:ext>
            </a:extLst>
          </p:cNvPr>
          <p:cNvSpPr>
            <a:spLocks noGrp="1"/>
          </p:cNvSpPr>
          <p:nvPr>
            <p:ph type="title"/>
          </p:nvPr>
        </p:nvSpPr>
        <p:spPr/>
        <p:txBody>
          <a:bodyPr/>
          <a:lstStyle/>
          <a:p>
            <a:r>
              <a:rPr lang="de-DE" sz="3200" dirty="0"/>
              <a:t>Wesenszüge der Quantenphysik </a:t>
            </a:r>
            <a:r>
              <a:rPr lang="de-DE" sz="3200" dirty="0">
                <a:solidFill>
                  <a:srgbClr val="FF0000"/>
                </a:solidFill>
              </a:rPr>
              <a:t>Zusammenfassung</a:t>
            </a:r>
            <a:br>
              <a:rPr lang="de-DE" sz="3200" dirty="0"/>
            </a:br>
            <a:r>
              <a:rPr lang="de-DE" sz="3200" b="0" dirty="0"/>
              <a:t>Fähigkeit zur Interferenz</a:t>
            </a:r>
            <a:br>
              <a:rPr lang="de-DE" sz="3200" b="0" dirty="0"/>
            </a:br>
            <a:br>
              <a:rPr lang="de-DE" sz="3200" b="0" dirty="0"/>
            </a:br>
            <a:br>
              <a:rPr lang="de-DE" sz="3200" b="0" dirty="0"/>
            </a:br>
            <a:r>
              <a:rPr lang="de-DE" sz="3200" b="0" dirty="0"/>
              <a:t>Komplementarität</a:t>
            </a:r>
          </a:p>
        </p:txBody>
      </p:sp>
      <p:sp>
        <p:nvSpPr>
          <p:cNvPr id="3" name="Inhaltsplatzhalter 2">
            <a:extLst>
              <a:ext uri="{FF2B5EF4-FFF2-40B4-BE49-F238E27FC236}">
                <a16:creationId xmlns:a16="http://schemas.microsoft.com/office/drawing/2014/main" id="{D9D8BC8D-1AE1-4E0F-9FC4-ED335F127624}"/>
              </a:ext>
            </a:extLst>
          </p:cNvPr>
          <p:cNvSpPr>
            <a:spLocks noGrp="1"/>
          </p:cNvSpPr>
          <p:nvPr>
            <p:ph sz="quarter" idx="10"/>
          </p:nvPr>
        </p:nvSpPr>
        <p:spPr/>
        <p:txBody>
          <a:bodyPr/>
          <a:lstStyle/>
          <a:p>
            <a:pPr lvl="2" indent="0">
              <a:buNone/>
            </a:pPr>
            <a:endParaRPr lang="de-DE" sz="2400" dirty="0"/>
          </a:p>
        </p:txBody>
      </p:sp>
      <p:sp>
        <p:nvSpPr>
          <p:cNvPr id="8" name="Rechteck 7">
            <a:extLst>
              <a:ext uri="{FF2B5EF4-FFF2-40B4-BE49-F238E27FC236}">
                <a16:creationId xmlns:a16="http://schemas.microsoft.com/office/drawing/2014/main" id="{8B662376-A7E7-4363-BFC8-B7C3A3AD3A38}"/>
              </a:ext>
            </a:extLst>
          </p:cNvPr>
          <p:cNvSpPr/>
          <p:nvPr/>
        </p:nvSpPr>
        <p:spPr>
          <a:xfrm>
            <a:off x="874710" y="2867873"/>
            <a:ext cx="10580688" cy="2250973"/>
          </a:xfrm>
          <a:prstGeom prst="rect">
            <a:avLst/>
          </a:prstGeom>
          <a:solidFill>
            <a:srgbClr val="E7E6E6"/>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de-DE" sz="2400" b="1" dirty="0"/>
              <a:t>Interferenz</a:t>
            </a:r>
            <a:r>
              <a:rPr lang="de-DE" sz="2400" dirty="0"/>
              <a:t> und </a:t>
            </a:r>
            <a:r>
              <a:rPr lang="de-DE" sz="2400" b="1" dirty="0"/>
              <a:t>Unterscheidbarkeit</a:t>
            </a:r>
            <a:r>
              <a:rPr lang="de-DE" sz="2400" dirty="0"/>
              <a:t> der Wege schließen sich aus</a:t>
            </a:r>
          </a:p>
          <a:p>
            <a:pPr marL="537750" lvl="2" indent="-285750">
              <a:lnSpc>
                <a:spcPct val="150000"/>
              </a:lnSpc>
              <a:buFont typeface="Arial" panose="020B0604020202020204" pitchFamily="34" charset="0"/>
              <a:buChar char="•"/>
            </a:pPr>
            <a:r>
              <a:rPr lang="de-DE" sz="2400" dirty="0"/>
              <a:t>Bereits nur die Möglichkeit die Quantenobjekte durch einen Messprozess unterscheiden zu können, beeinflusst das Versuchsergebnis.</a:t>
            </a:r>
          </a:p>
          <a:p>
            <a:pPr marL="0" marR="0" lvl="0" indent="0" defTabSz="914400" eaLnBrk="1" fontAlgn="auto" latinLnBrk="0" hangingPunct="1">
              <a:lnSpc>
                <a:spcPct val="150000"/>
              </a:lnSpc>
              <a:spcBef>
                <a:spcPts val="0"/>
              </a:spcBef>
              <a:spcAft>
                <a:spcPts val="80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de-DE"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5" name="Rechteck 4">
            <a:extLst>
              <a:ext uri="{FF2B5EF4-FFF2-40B4-BE49-F238E27FC236}">
                <a16:creationId xmlns:a16="http://schemas.microsoft.com/office/drawing/2014/main" id="{15286B95-4819-4E9C-A5D3-EDA21E886F64}"/>
              </a:ext>
            </a:extLst>
          </p:cNvPr>
          <p:cNvSpPr/>
          <p:nvPr/>
        </p:nvSpPr>
        <p:spPr>
          <a:xfrm>
            <a:off x="874712" y="1356722"/>
            <a:ext cx="10580688" cy="684213"/>
          </a:xfrm>
          <a:prstGeom prst="rect">
            <a:avLst/>
          </a:prstGeom>
          <a:solidFill>
            <a:srgbClr val="E7E6E6"/>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de-DE" sz="2400" dirty="0"/>
              <a:t>Auch </a:t>
            </a:r>
            <a:r>
              <a:rPr lang="de-DE" sz="2400" b="1" dirty="0"/>
              <a:t>einzelne Quantenobjekte</a:t>
            </a:r>
            <a:r>
              <a:rPr lang="de-DE" sz="2400" dirty="0"/>
              <a:t> besitzen die Fähigkeit zur Interferenz</a:t>
            </a:r>
            <a:r>
              <a:rPr kumimoji="0" lang="de-DE" sz="1200" b="0" i="0" u="none" strike="noStrike" kern="0" cap="none" spc="0" normalizeH="0" baseline="0" noProof="0" dirty="0">
                <a:ln>
                  <a:noFill/>
                </a:ln>
                <a:solidFill>
                  <a:srgbClr val="000000"/>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de-DE"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 name="Rechteck 6">
            <a:extLst>
              <a:ext uri="{FF2B5EF4-FFF2-40B4-BE49-F238E27FC236}">
                <a16:creationId xmlns:a16="http://schemas.microsoft.com/office/drawing/2014/main" id="{51F7A953-9A59-4739-8F74-D637C146F8A4}"/>
              </a:ext>
            </a:extLst>
          </p:cNvPr>
          <p:cNvSpPr/>
          <p:nvPr/>
        </p:nvSpPr>
        <p:spPr>
          <a:xfrm>
            <a:off x="8936610" y="5575384"/>
            <a:ext cx="2518789"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frei</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nach</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290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B090D-AD56-4F56-9E07-C26A0DEFC7DD}"/>
              </a:ext>
            </a:extLst>
          </p:cNvPr>
          <p:cNvSpPr>
            <a:spLocks noGrp="1"/>
          </p:cNvSpPr>
          <p:nvPr>
            <p:ph type="title"/>
          </p:nvPr>
        </p:nvSpPr>
        <p:spPr>
          <a:xfrm>
            <a:off x="882771" y="3835706"/>
            <a:ext cx="3416000" cy="492443"/>
          </a:xfrm>
        </p:spPr>
        <p:txBody>
          <a:bodyPr/>
          <a:lstStyle/>
          <a:p>
            <a:r>
              <a:rPr lang="de-DE" dirty="0"/>
              <a:t>Optionales Modul</a:t>
            </a:r>
          </a:p>
        </p:txBody>
      </p:sp>
      <p:sp>
        <p:nvSpPr>
          <p:cNvPr id="3" name="Textplatzhalter 2">
            <a:extLst>
              <a:ext uri="{FF2B5EF4-FFF2-40B4-BE49-F238E27FC236}">
                <a16:creationId xmlns:a16="http://schemas.microsoft.com/office/drawing/2014/main" id="{4193089A-FEC7-46DD-8978-856037EAF3C1}"/>
              </a:ext>
            </a:extLst>
          </p:cNvPr>
          <p:cNvSpPr>
            <a:spLocks noGrp="1"/>
          </p:cNvSpPr>
          <p:nvPr>
            <p:ph type="body" sz="quarter" idx="12"/>
          </p:nvPr>
        </p:nvSpPr>
        <p:spPr>
          <a:xfrm>
            <a:off x="882770" y="4375609"/>
            <a:ext cx="5890652" cy="1061829"/>
          </a:xfrm>
        </p:spPr>
        <p:txBody>
          <a:bodyPr/>
          <a:lstStyle/>
          <a:p>
            <a:r>
              <a:rPr lang="de-DE" dirty="0"/>
              <a:t>Umgang mit Modellen:</a:t>
            </a:r>
          </a:p>
          <a:p>
            <a:r>
              <a:rPr lang="de-DE" dirty="0"/>
              <a:t>Quantenradierer mit Laserlicht</a:t>
            </a:r>
          </a:p>
        </p:txBody>
      </p:sp>
    </p:spTree>
    <p:extLst>
      <p:ext uri="{BB962C8B-B14F-4D97-AF65-F5344CB8AC3E}">
        <p14:creationId xmlns:p14="http://schemas.microsoft.com/office/powerpoint/2010/main" val="3534321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a:t>
            </a:r>
            <a:endParaRPr lang="de-DE" dirty="0"/>
          </a:p>
        </p:txBody>
      </p:sp>
      <p:pic>
        <p:nvPicPr>
          <p:cNvPr id="5" name="Inhaltsplatzhalter 4">
            <a:extLst>
              <a:ext uri="{FF2B5EF4-FFF2-40B4-BE49-F238E27FC236}">
                <a16:creationId xmlns:a16="http://schemas.microsoft.com/office/drawing/2014/main" id="{811C3AAC-34D7-4AA1-B3E7-BF635BFF1B0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536635" y="954248"/>
            <a:ext cx="9256840" cy="5220857"/>
          </a:xfrm>
        </p:spPr>
      </p:pic>
      <p:sp>
        <p:nvSpPr>
          <p:cNvPr id="4" name="Textfeld 3">
            <a:extLst>
              <a:ext uri="{FF2B5EF4-FFF2-40B4-BE49-F238E27FC236}">
                <a16:creationId xmlns:a16="http://schemas.microsoft.com/office/drawing/2014/main" id="{F0FF371F-F726-4C15-97D1-832849C412BF}"/>
              </a:ext>
            </a:extLst>
          </p:cNvPr>
          <p:cNvSpPr txBox="1"/>
          <p:nvPr/>
        </p:nvSpPr>
        <p:spPr>
          <a:xfrm>
            <a:off x="10586721" y="10505"/>
            <a:ext cx="1981200" cy="369332"/>
          </a:xfrm>
          <a:prstGeom prst="rect">
            <a:avLst/>
          </a:prstGeom>
          <a:noFill/>
        </p:spPr>
        <p:txBody>
          <a:bodyPr wrap="square" rtlCol="0">
            <a:spAutoFit/>
          </a:bodyPr>
          <a:lstStyle/>
          <a:p>
            <a:pPr algn="ctr"/>
            <a:r>
              <a:rPr lang="de-DE" sz="1800" b="1" dirty="0">
                <a:solidFill>
                  <a:srgbClr val="FF0000"/>
                </a:solidFill>
              </a:rPr>
              <a:t>Laserlicht</a:t>
            </a:r>
            <a:endParaRPr lang="de-DE" b="1" dirty="0">
              <a:solidFill>
                <a:srgbClr val="FF0000"/>
              </a:solidFill>
            </a:endParaRPr>
          </a:p>
        </p:txBody>
      </p:sp>
    </p:spTree>
    <p:extLst>
      <p:ext uri="{BB962C8B-B14F-4D97-AF65-F5344CB8AC3E}">
        <p14:creationId xmlns:p14="http://schemas.microsoft.com/office/powerpoint/2010/main" val="1758120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a:t>
            </a:r>
            <a:endParaRPr lang="de-DE" dirty="0"/>
          </a:p>
        </p:txBody>
      </p:sp>
      <p:pic>
        <p:nvPicPr>
          <p:cNvPr id="5" name="Inhaltsplatzhalter 4">
            <a:extLst>
              <a:ext uri="{FF2B5EF4-FFF2-40B4-BE49-F238E27FC236}">
                <a16:creationId xmlns:a16="http://schemas.microsoft.com/office/drawing/2014/main" id="{811C3AAC-34D7-4AA1-B3E7-BF635BFF1B0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536635" y="963504"/>
            <a:ext cx="9256840" cy="5202344"/>
          </a:xfrm>
        </p:spPr>
      </p:pic>
      <p:sp>
        <p:nvSpPr>
          <p:cNvPr id="4" name="Textfeld 3">
            <a:extLst>
              <a:ext uri="{FF2B5EF4-FFF2-40B4-BE49-F238E27FC236}">
                <a16:creationId xmlns:a16="http://schemas.microsoft.com/office/drawing/2014/main" id="{257033E4-F023-4974-9F48-A174696AF26D}"/>
              </a:ext>
            </a:extLst>
          </p:cNvPr>
          <p:cNvSpPr txBox="1"/>
          <p:nvPr/>
        </p:nvSpPr>
        <p:spPr>
          <a:xfrm>
            <a:off x="10586721" y="10505"/>
            <a:ext cx="1981200" cy="369332"/>
          </a:xfrm>
          <a:prstGeom prst="rect">
            <a:avLst/>
          </a:prstGeom>
          <a:noFill/>
        </p:spPr>
        <p:txBody>
          <a:bodyPr wrap="square" rtlCol="0">
            <a:spAutoFit/>
          </a:bodyPr>
          <a:lstStyle/>
          <a:p>
            <a:pPr algn="ctr"/>
            <a:r>
              <a:rPr lang="de-DE" sz="1800" b="1" dirty="0">
                <a:solidFill>
                  <a:srgbClr val="FF0000"/>
                </a:solidFill>
              </a:rPr>
              <a:t>Laserlicht</a:t>
            </a:r>
            <a:endParaRPr lang="de-DE" b="1" dirty="0">
              <a:solidFill>
                <a:srgbClr val="FF0000"/>
              </a:solidFill>
            </a:endParaRPr>
          </a:p>
        </p:txBody>
      </p:sp>
    </p:spTree>
    <p:extLst>
      <p:ext uri="{BB962C8B-B14F-4D97-AF65-F5344CB8AC3E}">
        <p14:creationId xmlns:p14="http://schemas.microsoft.com/office/powerpoint/2010/main" val="1797622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a:t>
            </a:r>
            <a:endParaRPr lang="de-DE" dirty="0"/>
          </a:p>
        </p:txBody>
      </p:sp>
      <p:pic>
        <p:nvPicPr>
          <p:cNvPr id="5" name="Inhaltsplatzhalter 4">
            <a:extLst>
              <a:ext uri="{FF2B5EF4-FFF2-40B4-BE49-F238E27FC236}">
                <a16:creationId xmlns:a16="http://schemas.microsoft.com/office/drawing/2014/main" id="{811C3AAC-34D7-4AA1-B3E7-BF635BFF1B0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544858" y="963504"/>
            <a:ext cx="9240394" cy="5202344"/>
          </a:xfrm>
        </p:spPr>
      </p:pic>
      <p:sp>
        <p:nvSpPr>
          <p:cNvPr id="4" name="Textfeld 3">
            <a:extLst>
              <a:ext uri="{FF2B5EF4-FFF2-40B4-BE49-F238E27FC236}">
                <a16:creationId xmlns:a16="http://schemas.microsoft.com/office/drawing/2014/main" id="{C4BFE0D8-9D62-40E7-AB6A-5889E9FDEC2C}"/>
              </a:ext>
            </a:extLst>
          </p:cNvPr>
          <p:cNvSpPr txBox="1"/>
          <p:nvPr/>
        </p:nvSpPr>
        <p:spPr>
          <a:xfrm>
            <a:off x="10586721" y="10505"/>
            <a:ext cx="1981200" cy="369332"/>
          </a:xfrm>
          <a:prstGeom prst="rect">
            <a:avLst/>
          </a:prstGeom>
          <a:noFill/>
        </p:spPr>
        <p:txBody>
          <a:bodyPr wrap="square" rtlCol="0">
            <a:spAutoFit/>
          </a:bodyPr>
          <a:lstStyle/>
          <a:p>
            <a:pPr algn="ctr"/>
            <a:r>
              <a:rPr lang="de-DE" sz="1800" b="1" dirty="0">
                <a:solidFill>
                  <a:srgbClr val="FF0000"/>
                </a:solidFill>
              </a:rPr>
              <a:t>Laserlicht</a:t>
            </a:r>
            <a:endParaRPr lang="de-DE" b="1" dirty="0">
              <a:solidFill>
                <a:srgbClr val="FF0000"/>
              </a:solidFill>
            </a:endParaRPr>
          </a:p>
        </p:txBody>
      </p:sp>
    </p:spTree>
    <p:extLst>
      <p:ext uri="{BB962C8B-B14F-4D97-AF65-F5344CB8AC3E}">
        <p14:creationId xmlns:p14="http://schemas.microsoft.com/office/powerpoint/2010/main" val="1530582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a:t>
            </a:r>
            <a:endParaRPr lang="de-DE" dirty="0"/>
          </a:p>
        </p:txBody>
      </p:sp>
      <p:pic>
        <p:nvPicPr>
          <p:cNvPr id="6" name="Quantenradierer">
            <a:hlinkClick r:id="" action="ppaction://media"/>
            <a:extLst>
              <a:ext uri="{FF2B5EF4-FFF2-40B4-BE49-F238E27FC236}">
                <a16:creationId xmlns:a16="http://schemas.microsoft.com/office/drawing/2014/main" id="{219E9E6E-D2CC-46E1-A929-EEA7E565F5E6}"/>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1468809" y="914400"/>
            <a:ext cx="9254381" cy="5205351"/>
          </a:xfrm>
        </p:spPr>
      </p:pic>
      <p:sp>
        <p:nvSpPr>
          <p:cNvPr id="4" name="Textfeld 3">
            <a:extLst>
              <a:ext uri="{FF2B5EF4-FFF2-40B4-BE49-F238E27FC236}">
                <a16:creationId xmlns:a16="http://schemas.microsoft.com/office/drawing/2014/main" id="{E7F5C04E-A066-449F-9839-FEDEF1A45D9E}"/>
              </a:ext>
            </a:extLst>
          </p:cNvPr>
          <p:cNvSpPr txBox="1"/>
          <p:nvPr/>
        </p:nvSpPr>
        <p:spPr>
          <a:xfrm>
            <a:off x="10586721" y="10505"/>
            <a:ext cx="1981200" cy="369332"/>
          </a:xfrm>
          <a:prstGeom prst="rect">
            <a:avLst/>
          </a:prstGeom>
          <a:noFill/>
        </p:spPr>
        <p:txBody>
          <a:bodyPr wrap="square" rtlCol="0">
            <a:spAutoFit/>
          </a:bodyPr>
          <a:lstStyle/>
          <a:p>
            <a:pPr algn="ctr"/>
            <a:r>
              <a:rPr lang="de-DE" sz="1800" b="1" dirty="0">
                <a:solidFill>
                  <a:srgbClr val="FF0000"/>
                </a:solidFill>
              </a:rPr>
              <a:t>Laserlicht</a:t>
            </a:r>
            <a:endParaRPr lang="de-DE" b="1" dirty="0">
              <a:solidFill>
                <a:srgbClr val="FF0000"/>
              </a:solidFill>
            </a:endParaRPr>
          </a:p>
        </p:txBody>
      </p:sp>
    </p:spTree>
    <p:extLst>
      <p:ext uri="{BB962C8B-B14F-4D97-AF65-F5344CB8AC3E}">
        <p14:creationId xmlns:p14="http://schemas.microsoft.com/office/powerpoint/2010/main" val="38681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137BB-92EF-403E-BA80-D927C2420E20}"/>
              </a:ext>
            </a:extLst>
          </p:cNvPr>
          <p:cNvSpPr>
            <a:spLocks noGrp="1"/>
          </p:cNvSpPr>
          <p:nvPr>
            <p:ph type="title"/>
          </p:nvPr>
        </p:nvSpPr>
        <p:spPr/>
        <p:txBody>
          <a:bodyPr/>
          <a:lstStyle/>
          <a:p>
            <a:r>
              <a:rPr lang="de-DE" sz="3200" dirty="0"/>
              <a:t>Der Quantenradierer am Doppelspalt</a:t>
            </a:r>
          </a:p>
        </p:txBody>
      </p:sp>
      <p:sp>
        <p:nvSpPr>
          <p:cNvPr id="3" name="Inhaltsplatzhalter 2">
            <a:extLst>
              <a:ext uri="{FF2B5EF4-FFF2-40B4-BE49-F238E27FC236}">
                <a16:creationId xmlns:a16="http://schemas.microsoft.com/office/drawing/2014/main" id="{E6D36ED0-2F2B-4524-A770-993B53930BCD}"/>
              </a:ext>
            </a:extLst>
          </p:cNvPr>
          <p:cNvSpPr>
            <a:spLocks noGrp="1"/>
          </p:cNvSpPr>
          <p:nvPr>
            <p:ph sz="quarter" idx="10"/>
          </p:nvPr>
        </p:nvSpPr>
        <p:spPr/>
        <p:txBody>
          <a:bodyPr/>
          <a:lstStyle/>
          <a:p>
            <a:r>
              <a:rPr lang="de-DE" sz="2400" u="sng" dirty="0"/>
              <a:t>Aufgabe:</a:t>
            </a:r>
          </a:p>
          <a:p>
            <a:r>
              <a:rPr lang="de-DE" sz="2400" b="0" dirty="0"/>
              <a:t>Schaut euch das Video in Partnerarbeit erneut an und bearbeitet dazu das Arbeitsblatt.</a:t>
            </a:r>
            <a:endParaRPr lang="de-DE" sz="2400" b="0" dirty="0">
              <a:solidFill>
                <a:srgbClr val="FF0000"/>
              </a:solidFill>
            </a:endParaRPr>
          </a:p>
          <a:p>
            <a:endParaRPr lang="de-DE" sz="2400" dirty="0"/>
          </a:p>
        </p:txBody>
      </p:sp>
      <p:pic>
        <p:nvPicPr>
          <p:cNvPr id="5" name="Grafik 4" descr="Stoppuhr">
            <a:extLst>
              <a:ext uri="{FF2B5EF4-FFF2-40B4-BE49-F238E27FC236}">
                <a16:creationId xmlns:a16="http://schemas.microsoft.com/office/drawing/2014/main" id="{B3B00443-A8CB-4A14-8C6E-08C62DA221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06026" y="3840218"/>
            <a:ext cx="1989082" cy="1989082"/>
          </a:xfrm>
          <a:prstGeom prst="rect">
            <a:avLst/>
          </a:prstGeom>
        </p:spPr>
      </p:pic>
      <p:sp>
        <p:nvSpPr>
          <p:cNvPr id="6" name="Textfeld 5">
            <a:extLst>
              <a:ext uri="{FF2B5EF4-FFF2-40B4-BE49-F238E27FC236}">
                <a16:creationId xmlns:a16="http://schemas.microsoft.com/office/drawing/2014/main" id="{3A3B815D-6FC9-402C-B6DD-8A550CA6730D}"/>
              </a:ext>
            </a:extLst>
          </p:cNvPr>
          <p:cNvSpPr txBox="1"/>
          <p:nvPr/>
        </p:nvSpPr>
        <p:spPr>
          <a:xfrm>
            <a:off x="6368892" y="4606078"/>
            <a:ext cx="2307266" cy="461665"/>
          </a:xfrm>
          <a:prstGeom prst="rect">
            <a:avLst/>
          </a:prstGeom>
          <a:noFill/>
        </p:spPr>
        <p:txBody>
          <a:bodyPr wrap="square" rtlCol="0">
            <a:spAutoFit/>
          </a:bodyPr>
          <a:lstStyle/>
          <a:p>
            <a:r>
              <a:rPr lang="de-DE" sz="2400" b="1" dirty="0">
                <a:solidFill>
                  <a:schemeClr val="accent1"/>
                </a:solidFill>
              </a:rPr>
              <a:t>Zeit: 10 min</a:t>
            </a:r>
          </a:p>
        </p:txBody>
      </p:sp>
      <p:sp>
        <p:nvSpPr>
          <p:cNvPr id="7" name="Textfeld 6">
            <a:extLst>
              <a:ext uri="{FF2B5EF4-FFF2-40B4-BE49-F238E27FC236}">
                <a16:creationId xmlns:a16="http://schemas.microsoft.com/office/drawing/2014/main" id="{19699B69-CAA0-4DDD-A64F-BCD4E98B8885}"/>
              </a:ext>
            </a:extLst>
          </p:cNvPr>
          <p:cNvSpPr txBox="1"/>
          <p:nvPr/>
        </p:nvSpPr>
        <p:spPr>
          <a:xfrm>
            <a:off x="10586721" y="10505"/>
            <a:ext cx="1981200" cy="369332"/>
          </a:xfrm>
          <a:prstGeom prst="rect">
            <a:avLst/>
          </a:prstGeom>
          <a:noFill/>
        </p:spPr>
        <p:txBody>
          <a:bodyPr wrap="square" rtlCol="0">
            <a:spAutoFit/>
          </a:bodyPr>
          <a:lstStyle/>
          <a:p>
            <a:pPr algn="ctr"/>
            <a:r>
              <a:rPr lang="de-DE" sz="1800" b="1" dirty="0">
                <a:solidFill>
                  <a:srgbClr val="FF0000"/>
                </a:solidFill>
              </a:rPr>
              <a:t>Laserlicht</a:t>
            </a:r>
            <a:endParaRPr lang="de-DE" b="1" dirty="0">
              <a:solidFill>
                <a:srgbClr val="FF0000"/>
              </a:solidFill>
            </a:endParaRPr>
          </a:p>
        </p:txBody>
      </p:sp>
    </p:spTree>
    <p:extLst>
      <p:ext uri="{BB962C8B-B14F-4D97-AF65-F5344CB8AC3E}">
        <p14:creationId xmlns:p14="http://schemas.microsoft.com/office/powerpoint/2010/main" val="257931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9D3FC-AA2F-4EB9-B4D6-4390522191AC}"/>
              </a:ext>
            </a:extLst>
          </p:cNvPr>
          <p:cNvSpPr>
            <a:spLocks noGrp="1"/>
          </p:cNvSpPr>
          <p:nvPr>
            <p:ph type="title"/>
          </p:nvPr>
        </p:nvSpPr>
        <p:spPr/>
        <p:txBody>
          <a:bodyPr/>
          <a:lstStyle/>
          <a:p>
            <a:r>
              <a:rPr lang="de-DE" sz="3200" dirty="0"/>
              <a:t>Vorsicht Modellexperiment</a:t>
            </a:r>
          </a:p>
        </p:txBody>
      </p:sp>
      <p:sp>
        <p:nvSpPr>
          <p:cNvPr id="3" name="Inhaltsplatzhalter 2">
            <a:extLst>
              <a:ext uri="{FF2B5EF4-FFF2-40B4-BE49-F238E27FC236}">
                <a16:creationId xmlns:a16="http://schemas.microsoft.com/office/drawing/2014/main" id="{9E0C3BC6-C08E-4E36-800E-13B0849BAF3B}"/>
              </a:ext>
            </a:extLst>
          </p:cNvPr>
          <p:cNvSpPr>
            <a:spLocks noGrp="1"/>
          </p:cNvSpPr>
          <p:nvPr>
            <p:ph sz="quarter" idx="10"/>
          </p:nvPr>
        </p:nvSpPr>
        <p:spPr/>
        <p:txBody>
          <a:bodyPr/>
          <a:lstStyle/>
          <a:p>
            <a:pPr marL="342900" indent="-342900">
              <a:buFont typeface="Arial" panose="020B0604020202020204" pitchFamily="34" charset="0"/>
              <a:buChar char="•"/>
            </a:pPr>
            <a:r>
              <a:rPr lang="de-DE" sz="2400" b="0" dirty="0"/>
              <a:t>Quantenradierer </a:t>
            </a:r>
            <a:r>
              <a:rPr lang="de-DE" sz="2400" dirty="0"/>
              <a:t>funktioniert nur mit einzelnen Quantenobjekten</a:t>
            </a:r>
          </a:p>
          <a:p>
            <a:pPr marL="342900" indent="-342900">
              <a:buFont typeface="Arial" panose="020B0604020202020204" pitchFamily="34" charset="0"/>
              <a:buChar char="•"/>
            </a:pPr>
            <a:r>
              <a:rPr lang="de-DE" sz="2400" b="0" dirty="0"/>
              <a:t>Frage ob Laserlicht durch rechten oder linken Spalt gelaufen ist, ist nicht sinnvoll </a:t>
            </a:r>
            <a:r>
              <a:rPr lang="de-DE" sz="2400" dirty="0">
                <a:sym typeface="Wingdings" panose="05000000000000000000" pitchFamily="2" charset="2"/>
              </a:rPr>
              <a:t> Wellenoptik</a:t>
            </a:r>
          </a:p>
          <a:p>
            <a:pPr marL="342900" indent="-342900">
              <a:buFont typeface="Arial" panose="020B0604020202020204" pitchFamily="34" charset="0"/>
              <a:buChar char="•"/>
            </a:pPr>
            <a:r>
              <a:rPr lang="de-DE" sz="2400" b="0" dirty="0">
                <a:sym typeface="Wingdings" panose="05000000000000000000" pitchFamily="2" charset="2"/>
              </a:rPr>
              <a:t>Lichtwelle muss, um interferieren zu können durch beide Spalten laufen</a:t>
            </a:r>
          </a:p>
          <a:p>
            <a:pPr marL="342900" indent="-342900">
              <a:buFont typeface="Arial" panose="020B0604020202020204" pitchFamily="34" charset="0"/>
              <a:buChar char="•"/>
            </a:pPr>
            <a:endParaRPr lang="de-DE" sz="2400" b="0" dirty="0">
              <a:sym typeface="Wingdings" panose="05000000000000000000" pitchFamily="2" charset="2"/>
            </a:endParaRPr>
          </a:p>
          <a:p>
            <a:r>
              <a:rPr lang="de-DE" sz="2400" dirty="0"/>
              <a:t>Aber warum funktioniert das Experiment scheinbar trotzdem?</a:t>
            </a:r>
          </a:p>
          <a:p>
            <a:pPr marL="342900" indent="-342900">
              <a:buFont typeface="Arial" panose="020B0604020202020204" pitchFamily="34" charset="0"/>
              <a:buChar char="•"/>
            </a:pPr>
            <a:r>
              <a:rPr lang="de-DE" sz="2400" b="0" dirty="0"/>
              <a:t>Interferenz mit klassischen Wellen funktioniert nur bei zwei gleich polarisierten Wellen</a:t>
            </a:r>
          </a:p>
          <a:p>
            <a:endParaRPr lang="de-DE" sz="2400" b="0" dirty="0">
              <a:solidFill>
                <a:srgbClr val="FF0000"/>
              </a:solidFill>
            </a:endParaRPr>
          </a:p>
          <a:p>
            <a:pPr marL="342900" indent="-342900">
              <a:buFont typeface="Arial" panose="020B0604020202020204" pitchFamily="34" charset="0"/>
              <a:buChar char="•"/>
            </a:pPr>
            <a:endParaRPr lang="de-DE" sz="2400" b="0" dirty="0"/>
          </a:p>
        </p:txBody>
      </p:sp>
      <p:sp>
        <p:nvSpPr>
          <p:cNvPr id="6" name="Textfeld 5">
            <a:extLst>
              <a:ext uri="{FF2B5EF4-FFF2-40B4-BE49-F238E27FC236}">
                <a16:creationId xmlns:a16="http://schemas.microsoft.com/office/drawing/2014/main" id="{F290CE24-E9B9-4D7A-98C3-E8EC5E941AB4}"/>
              </a:ext>
            </a:extLst>
          </p:cNvPr>
          <p:cNvSpPr txBox="1"/>
          <p:nvPr/>
        </p:nvSpPr>
        <p:spPr>
          <a:xfrm>
            <a:off x="10586721" y="10505"/>
            <a:ext cx="1981200" cy="369332"/>
          </a:xfrm>
          <a:prstGeom prst="rect">
            <a:avLst/>
          </a:prstGeom>
          <a:noFill/>
        </p:spPr>
        <p:txBody>
          <a:bodyPr wrap="square" rtlCol="0">
            <a:spAutoFit/>
          </a:bodyPr>
          <a:lstStyle/>
          <a:p>
            <a:pPr algn="ctr"/>
            <a:r>
              <a:rPr lang="de-DE" sz="1800" b="1" dirty="0">
                <a:solidFill>
                  <a:srgbClr val="FF0000"/>
                </a:solidFill>
              </a:rPr>
              <a:t>Laserlicht</a:t>
            </a:r>
            <a:endParaRPr lang="de-DE" b="1" dirty="0">
              <a:solidFill>
                <a:srgbClr val="FF0000"/>
              </a:solidFill>
            </a:endParaRPr>
          </a:p>
        </p:txBody>
      </p:sp>
    </p:spTree>
    <p:extLst>
      <p:ext uri="{BB962C8B-B14F-4D97-AF65-F5344CB8AC3E}">
        <p14:creationId xmlns:p14="http://schemas.microsoft.com/office/powerpoint/2010/main" val="394568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A3207-30BD-4173-A0E7-29AB6292E3DC}"/>
              </a:ext>
            </a:extLst>
          </p:cNvPr>
          <p:cNvSpPr>
            <a:spLocks noGrp="1"/>
          </p:cNvSpPr>
          <p:nvPr>
            <p:ph type="title"/>
          </p:nvPr>
        </p:nvSpPr>
        <p:spPr>
          <a:xfrm>
            <a:off x="874711" y="346075"/>
            <a:ext cx="10580687" cy="684213"/>
          </a:xfrm>
        </p:spPr>
        <p:txBody>
          <a:bodyPr/>
          <a:lstStyle/>
          <a:p>
            <a:r>
              <a:rPr lang="de-DE" sz="3200" dirty="0" err="1"/>
              <a:t>Interferometerexperimente</a:t>
            </a:r>
            <a:r>
              <a:rPr lang="de-DE" sz="3200" dirty="0"/>
              <a:t> </a:t>
            </a:r>
            <a:r>
              <a:rPr lang="de-DE" sz="3200" dirty="0">
                <a:sym typeface="Wingdings" panose="05000000000000000000" pitchFamily="2" charset="2"/>
              </a:rPr>
              <a:t> Doppelspaltexperiment</a:t>
            </a:r>
            <a:endParaRPr lang="de-DE" sz="3200" dirty="0"/>
          </a:p>
        </p:txBody>
      </p:sp>
      <p:grpSp>
        <p:nvGrpSpPr>
          <p:cNvPr id="4" name="Gruppieren 3">
            <a:extLst>
              <a:ext uri="{FF2B5EF4-FFF2-40B4-BE49-F238E27FC236}">
                <a16:creationId xmlns:a16="http://schemas.microsoft.com/office/drawing/2014/main" id="{70B93D60-3200-486E-BB33-CE4B327337FB}"/>
              </a:ext>
            </a:extLst>
          </p:cNvPr>
          <p:cNvGrpSpPr/>
          <p:nvPr/>
        </p:nvGrpSpPr>
        <p:grpSpPr>
          <a:xfrm>
            <a:off x="6293776" y="3305345"/>
            <a:ext cx="1694576" cy="247310"/>
            <a:chOff x="562062" y="3305344"/>
            <a:chExt cx="1694576" cy="247310"/>
          </a:xfrm>
        </p:grpSpPr>
        <p:sp>
          <p:nvSpPr>
            <p:cNvPr id="5" name="Rechteck 4">
              <a:extLst>
                <a:ext uri="{FF2B5EF4-FFF2-40B4-BE49-F238E27FC236}">
                  <a16:creationId xmlns:a16="http://schemas.microsoft.com/office/drawing/2014/main" id="{AA5D8B96-B776-4561-8E81-A3306A7586A8}"/>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5AD4F6DA-6018-4918-BF0D-3CA5AA4E6D62}"/>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 name="Gruppieren 6">
            <a:extLst>
              <a:ext uri="{FF2B5EF4-FFF2-40B4-BE49-F238E27FC236}">
                <a16:creationId xmlns:a16="http://schemas.microsoft.com/office/drawing/2014/main" id="{3E54B05A-8A85-439E-B769-A80CC3117EC2}"/>
              </a:ext>
            </a:extLst>
          </p:cNvPr>
          <p:cNvGrpSpPr/>
          <p:nvPr/>
        </p:nvGrpSpPr>
        <p:grpSpPr>
          <a:xfrm>
            <a:off x="8947546" y="2375422"/>
            <a:ext cx="1398" cy="2145600"/>
            <a:chOff x="5427677" y="2307054"/>
            <a:chExt cx="1398" cy="2145600"/>
          </a:xfrm>
        </p:grpSpPr>
        <p:cxnSp>
          <p:nvCxnSpPr>
            <p:cNvPr id="8" name="Gerader Verbinder 7">
              <a:extLst>
                <a:ext uri="{FF2B5EF4-FFF2-40B4-BE49-F238E27FC236}">
                  <a16:creationId xmlns:a16="http://schemas.microsoft.com/office/drawing/2014/main" id="{394DB7CB-4AEB-4180-9790-3D847EF78BCB}"/>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15C389C3-A87C-42EA-81EF-DEAE2A88B1CC}"/>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03C96939-93C6-4DED-9345-E8F261DFF1DA}"/>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Gerader Verbinder 10">
            <a:extLst>
              <a:ext uri="{FF2B5EF4-FFF2-40B4-BE49-F238E27FC236}">
                <a16:creationId xmlns:a16="http://schemas.microsoft.com/office/drawing/2014/main" id="{5B2A0DFB-7943-4F9D-8337-4E7C0C948EDB}"/>
              </a:ext>
            </a:extLst>
          </p:cNvPr>
          <p:cNvCxnSpPr>
            <a:cxnSpLocks/>
          </p:cNvCxnSpPr>
          <p:nvPr/>
        </p:nvCxnSpPr>
        <p:spPr>
          <a:xfrm>
            <a:off x="11149435" y="1314119"/>
            <a:ext cx="0" cy="4227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CD2D12E8-5845-4238-A6B2-1908FF07F051}"/>
              </a:ext>
            </a:extLst>
          </p:cNvPr>
          <p:cNvSpPr txBox="1"/>
          <p:nvPr/>
        </p:nvSpPr>
        <p:spPr>
          <a:xfrm>
            <a:off x="6552011" y="3595379"/>
            <a:ext cx="964734" cy="369332"/>
          </a:xfrm>
          <a:prstGeom prst="rect">
            <a:avLst/>
          </a:prstGeom>
          <a:noFill/>
        </p:spPr>
        <p:txBody>
          <a:bodyPr wrap="square" rtlCol="0">
            <a:spAutoFit/>
          </a:bodyPr>
          <a:lstStyle/>
          <a:p>
            <a:pPr algn="ctr"/>
            <a:r>
              <a:rPr lang="de-DE" b="1" dirty="0">
                <a:solidFill>
                  <a:schemeClr val="accent1"/>
                </a:solidFill>
              </a:rPr>
              <a:t>Quelle</a:t>
            </a:r>
          </a:p>
        </p:txBody>
      </p:sp>
      <p:sp>
        <p:nvSpPr>
          <p:cNvPr id="13" name="Textfeld 12">
            <a:extLst>
              <a:ext uri="{FF2B5EF4-FFF2-40B4-BE49-F238E27FC236}">
                <a16:creationId xmlns:a16="http://schemas.microsoft.com/office/drawing/2014/main" id="{8954135B-27BD-49ED-8043-DE8834CEB136}"/>
              </a:ext>
            </a:extLst>
          </p:cNvPr>
          <p:cNvSpPr txBox="1"/>
          <p:nvPr/>
        </p:nvSpPr>
        <p:spPr>
          <a:xfrm>
            <a:off x="8240773" y="4524908"/>
            <a:ext cx="1413545" cy="369332"/>
          </a:xfrm>
          <a:prstGeom prst="rect">
            <a:avLst/>
          </a:prstGeom>
          <a:noFill/>
        </p:spPr>
        <p:txBody>
          <a:bodyPr wrap="square" rtlCol="0">
            <a:spAutoFit/>
          </a:bodyPr>
          <a:lstStyle/>
          <a:p>
            <a:pPr algn="ctr"/>
            <a:r>
              <a:rPr lang="de-DE" b="1" dirty="0">
                <a:solidFill>
                  <a:schemeClr val="accent1"/>
                </a:solidFill>
              </a:rPr>
              <a:t>Doppelspalt</a:t>
            </a:r>
          </a:p>
        </p:txBody>
      </p:sp>
      <p:sp>
        <p:nvSpPr>
          <p:cNvPr id="14" name="Textfeld 13">
            <a:extLst>
              <a:ext uri="{FF2B5EF4-FFF2-40B4-BE49-F238E27FC236}">
                <a16:creationId xmlns:a16="http://schemas.microsoft.com/office/drawing/2014/main" id="{1F8E4A22-191D-4B49-BE24-3081CF4D3AC9}"/>
              </a:ext>
            </a:extLst>
          </p:cNvPr>
          <p:cNvSpPr txBox="1"/>
          <p:nvPr/>
        </p:nvSpPr>
        <p:spPr>
          <a:xfrm>
            <a:off x="10603060" y="5541304"/>
            <a:ext cx="964734" cy="369332"/>
          </a:xfrm>
          <a:prstGeom prst="rect">
            <a:avLst/>
          </a:prstGeom>
          <a:noFill/>
        </p:spPr>
        <p:txBody>
          <a:bodyPr wrap="square" rtlCol="0">
            <a:spAutoFit/>
          </a:bodyPr>
          <a:lstStyle/>
          <a:p>
            <a:pPr algn="ctr"/>
            <a:r>
              <a:rPr lang="de-DE" b="1" dirty="0">
                <a:solidFill>
                  <a:schemeClr val="accent1"/>
                </a:solidFill>
              </a:rPr>
              <a:t>Schirm</a:t>
            </a:r>
          </a:p>
        </p:txBody>
      </p:sp>
      <p:cxnSp>
        <p:nvCxnSpPr>
          <p:cNvPr id="17" name="Gerader Verbinder 16">
            <a:extLst>
              <a:ext uri="{FF2B5EF4-FFF2-40B4-BE49-F238E27FC236}">
                <a16:creationId xmlns:a16="http://schemas.microsoft.com/office/drawing/2014/main" id="{B1CC6B33-0DFF-4190-B92A-34149EF572F4}"/>
              </a:ext>
            </a:extLst>
          </p:cNvPr>
          <p:cNvCxnSpPr>
            <a:cxnSpLocks/>
          </p:cNvCxnSpPr>
          <p:nvPr/>
        </p:nvCxnSpPr>
        <p:spPr>
          <a:xfrm flipH="1">
            <a:off x="6101046" y="975424"/>
            <a:ext cx="1" cy="5105336"/>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Grafik 15">
            <a:extLst>
              <a:ext uri="{FF2B5EF4-FFF2-40B4-BE49-F238E27FC236}">
                <a16:creationId xmlns:a16="http://schemas.microsoft.com/office/drawing/2014/main" id="{D77E26E8-9467-48B7-AD00-85222B07FE4A}"/>
              </a:ext>
            </a:extLst>
          </p:cNvPr>
          <p:cNvPicPr>
            <a:picLocks noChangeAspect="1"/>
          </p:cNvPicPr>
          <p:nvPr/>
        </p:nvPicPr>
        <p:blipFill rotWithShape="1">
          <a:blip r:embed="rId3">
            <a:extLst>
              <a:ext uri="{28A0092B-C50C-407E-A947-70E740481C1C}">
                <a14:useLocalDpi xmlns:a14="http://schemas.microsoft.com/office/drawing/2010/main" val="0"/>
              </a:ext>
            </a:extLst>
          </a:blip>
          <a:srcRect l="5960"/>
          <a:stretch/>
        </p:blipFill>
        <p:spPr>
          <a:xfrm>
            <a:off x="637577" y="1751650"/>
            <a:ext cx="5270740" cy="3602010"/>
          </a:xfrm>
          <a:prstGeom prst="rect">
            <a:avLst/>
          </a:prstGeom>
        </p:spPr>
      </p:pic>
    </p:spTree>
    <p:extLst>
      <p:ext uri="{BB962C8B-B14F-4D97-AF65-F5344CB8AC3E}">
        <p14:creationId xmlns:p14="http://schemas.microsoft.com/office/powerpoint/2010/main" val="74643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71640-F5A8-485D-8015-EB89A81B249F}"/>
              </a:ext>
            </a:extLst>
          </p:cNvPr>
          <p:cNvSpPr>
            <a:spLocks noGrp="1"/>
          </p:cNvSpPr>
          <p:nvPr>
            <p:ph type="title"/>
          </p:nvPr>
        </p:nvSpPr>
        <p:spPr/>
        <p:txBody>
          <a:bodyPr/>
          <a:lstStyle/>
          <a:p>
            <a:r>
              <a:rPr lang="de-DE" sz="3200" dirty="0"/>
              <a:t>Determinismus</a:t>
            </a:r>
          </a:p>
        </p:txBody>
      </p:sp>
      <p:sp>
        <p:nvSpPr>
          <p:cNvPr id="8" name="Inhaltsplatzhalter 7">
            <a:extLst>
              <a:ext uri="{FF2B5EF4-FFF2-40B4-BE49-F238E27FC236}">
                <a16:creationId xmlns:a16="http://schemas.microsoft.com/office/drawing/2014/main" id="{43F3C313-C160-4A60-9300-8E561EFC9714}"/>
              </a:ext>
            </a:extLst>
          </p:cNvPr>
          <p:cNvSpPr>
            <a:spLocks noGrp="1"/>
          </p:cNvSpPr>
          <p:nvPr>
            <p:ph sz="quarter" idx="10"/>
          </p:nvPr>
        </p:nvSpPr>
        <p:spPr/>
        <p:txBody>
          <a:bodyPr/>
          <a:lstStyle/>
          <a:p>
            <a:pPr algn="ctr"/>
            <a:r>
              <a:rPr lang="de-DE" sz="2400" dirty="0"/>
              <a:t>Stellt euch vor, ihr werft einen Würfel. </a:t>
            </a:r>
          </a:p>
          <a:p>
            <a:pPr algn="ctr"/>
            <a:endParaRPr lang="de-DE" sz="2400" b="0" dirty="0"/>
          </a:p>
          <a:p>
            <a:pPr algn="ctr"/>
            <a:r>
              <a:rPr lang="de-DE" sz="2400" b="0" dirty="0"/>
              <a:t>Ist die geworfene Augenzahl wirklich zufällig? </a:t>
            </a:r>
          </a:p>
          <a:p>
            <a:pPr algn="ctr"/>
            <a:r>
              <a:rPr lang="de-DE" sz="2400" b="0" dirty="0"/>
              <a:t>Also kann man sie unter keinen Umständen vorhersagen?</a:t>
            </a:r>
          </a:p>
          <a:p>
            <a:pPr algn="ctr"/>
            <a:endParaRPr lang="de-DE" sz="2400" b="0" dirty="0"/>
          </a:p>
          <a:p>
            <a:pPr algn="ctr"/>
            <a:endParaRPr lang="de-DE" sz="2400" b="0" dirty="0"/>
          </a:p>
          <a:p>
            <a:pPr algn="ctr"/>
            <a:endParaRPr lang="de-DE" sz="2400" b="0" dirty="0"/>
          </a:p>
          <a:p>
            <a:r>
              <a:rPr lang="de-DE" sz="2400" dirty="0"/>
              <a:t>Think-Pair-Share:	3 + 2 + 5 min</a:t>
            </a:r>
          </a:p>
        </p:txBody>
      </p:sp>
      <p:pic>
        <p:nvPicPr>
          <p:cNvPr id="4" name="Grafik 3" descr="Würfel">
            <a:extLst>
              <a:ext uri="{FF2B5EF4-FFF2-40B4-BE49-F238E27FC236}">
                <a16:creationId xmlns:a16="http://schemas.microsoft.com/office/drawing/2014/main" id="{AEC05C13-3073-4A57-BCF7-98922383A5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94194" y="3370075"/>
            <a:ext cx="2003612" cy="2003612"/>
          </a:xfrm>
          <a:prstGeom prst="rect">
            <a:avLst/>
          </a:prstGeom>
        </p:spPr>
      </p:pic>
    </p:spTree>
    <p:extLst>
      <p:ext uri="{BB962C8B-B14F-4D97-AF65-F5344CB8AC3E}">
        <p14:creationId xmlns:p14="http://schemas.microsoft.com/office/powerpoint/2010/main" val="203352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71640-F5A8-485D-8015-EB89A81B249F}"/>
              </a:ext>
            </a:extLst>
          </p:cNvPr>
          <p:cNvSpPr>
            <a:spLocks noGrp="1"/>
          </p:cNvSpPr>
          <p:nvPr>
            <p:ph type="title"/>
          </p:nvPr>
        </p:nvSpPr>
        <p:spPr/>
        <p:txBody>
          <a:bodyPr/>
          <a:lstStyle/>
          <a:p>
            <a:r>
              <a:rPr lang="de-DE" sz="3200" dirty="0"/>
              <a:t>Determinismus</a:t>
            </a:r>
          </a:p>
        </p:txBody>
      </p:sp>
      <p:sp>
        <p:nvSpPr>
          <p:cNvPr id="8" name="Inhaltsplatzhalter 7">
            <a:extLst>
              <a:ext uri="{FF2B5EF4-FFF2-40B4-BE49-F238E27FC236}">
                <a16:creationId xmlns:a16="http://schemas.microsoft.com/office/drawing/2014/main" id="{43F3C313-C160-4A60-9300-8E561EFC9714}"/>
              </a:ext>
            </a:extLst>
          </p:cNvPr>
          <p:cNvSpPr>
            <a:spLocks noGrp="1"/>
          </p:cNvSpPr>
          <p:nvPr>
            <p:ph sz="quarter" idx="10"/>
          </p:nvPr>
        </p:nvSpPr>
        <p:spPr/>
        <p:txBody>
          <a:bodyPr/>
          <a:lstStyle/>
          <a:p>
            <a:r>
              <a:rPr lang="de-DE" sz="2400" b="0" dirty="0"/>
              <a:t>Die klassische Physik ist </a:t>
            </a:r>
            <a:r>
              <a:rPr lang="de-DE" sz="2400" dirty="0"/>
              <a:t>deterministisch</a:t>
            </a:r>
            <a:r>
              <a:rPr lang="de-DE" sz="2400" b="0" dirty="0"/>
              <a:t>.</a:t>
            </a:r>
          </a:p>
          <a:p>
            <a:r>
              <a:rPr lang="de-DE" sz="2400" b="0" dirty="0"/>
              <a:t>Bei </a:t>
            </a:r>
            <a:r>
              <a:rPr lang="de-DE" sz="2400" dirty="0"/>
              <a:t>ausreichender Kenntnis</a:t>
            </a:r>
            <a:r>
              <a:rPr lang="de-DE" sz="2400" b="0" dirty="0"/>
              <a:t> der Anfangs- und Versuchsbedingungen, ist der Zustand des Systems theoretisch zu späteren Zeiten berechenbar.</a:t>
            </a:r>
          </a:p>
          <a:p>
            <a:endParaRPr lang="de-DE" sz="2400" b="0" dirty="0"/>
          </a:p>
          <a:p>
            <a:endParaRPr lang="de-DE" sz="2400" b="0" dirty="0"/>
          </a:p>
          <a:p>
            <a:pPr algn="ctr"/>
            <a:r>
              <a:rPr lang="de-DE" sz="2400" dirty="0"/>
              <a:t>Warum erscheint uns das Losen der Lottozahlen oder ein Würfelwurf zufällig und wir können das Ergebnis nicht vorhersagen?</a:t>
            </a:r>
          </a:p>
          <a:p>
            <a:endParaRPr lang="de-DE" sz="2400" b="0" dirty="0"/>
          </a:p>
          <a:p>
            <a:endParaRPr lang="de-DE" sz="2400" b="0" dirty="0"/>
          </a:p>
          <a:p>
            <a:endParaRPr lang="de-DE" sz="2400" b="0" dirty="0"/>
          </a:p>
        </p:txBody>
      </p:sp>
    </p:spTree>
    <p:extLst>
      <p:ext uri="{BB962C8B-B14F-4D97-AF65-F5344CB8AC3E}">
        <p14:creationId xmlns:p14="http://schemas.microsoft.com/office/powerpoint/2010/main" val="197914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2129A-6FB8-4074-A630-EC35D53EDDA9}"/>
              </a:ext>
            </a:extLst>
          </p:cNvPr>
          <p:cNvSpPr>
            <a:spLocks noGrp="1"/>
          </p:cNvSpPr>
          <p:nvPr>
            <p:ph type="title"/>
          </p:nvPr>
        </p:nvSpPr>
        <p:spPr/>
        <p:txBody>
          <a:bodyPr/>
          <a:lstStyle/>
          <a:p>
            <a:r>
              <a:rPr lang="de-DE" sz="3200" dirty="0"/>
              <a:t>Das Doppelspaltexperiment mit Einzelphotonen</a:t>
            </a:r>
          </a:p>
        </p:txBody>
      </p:sp>
      <p:sp>
        <p:nvSpPr>
          <p:cNvPr id="3" name="Inhaltsplatzhalter 2">
            <a:extLst>
              <a:ext uri="{FF2B5EF4-FFF2-40B4-BE49-F238E27FC236}">
                <a16:creationId xmlns:a16="http://schemas.microsoft.com/office/drawing/2014/main" id="{D70BB4D4-1C29-4CB3-ABAE-98E3C64768AD}"/>
              </a:ext>
            </a:extLst>
          </p:cNvPr>
          <p:cNvSpPr>
            <a:spLocks noGrp="1"/>
          </p:cNvSpPr>
          <p:nvPr>
            <p:ph sz="quarter" idx="10"/>
          </p:nvPr>
        </p:nvSpPr>
        <p:spPr/>
        <p:txBody>
          <a:bodyPr/>
          <a:lstStyle/>
          <a:p>
            <a:pPr lvl="0"/>
            <a:r>
              <a:rPr lang="de-DE" sz="2400" u="sng" dirty="0">
                <a:solidFill>
                  <a:srgbClr val="00305D"/>
                </a:solidFill>
              </a:rPr>
              <a:t>Aufgabe:</a:t>
            </a:r>
          </a:p>
          <a:p>
            <a:pPr lvl="0" algn="just"/>
            <a:r>
              <a:rPr lang="de-DE" sz="2400" b="0" dirty="0">
                <a:solidFill>
                  <a:srgbClr val="00305D"/>
                </a:solidFill>
              </a:rPr>
              <a:t>Erarbeitet euch selbstständig mit dem Simulationsexperiment zum Doppelspalt mit Einzelphotonen den statistischen Charakter der Quantenphysik. Nutzt dazu das Arbeitsblatt.</a:t>
            </a:r>
          </a:p>
          <a:p>
            <a:pPr lvl="0"/>
            <a:endParaRPr lang="de-DE" sz="2400" b="0" dirty="0">
              <a:solidFill>
                <a:srgbClr val="00305D"/>
              </a:solidFill>
            </a:endParaRPr>
          </a:p>
          <a:p>
            <a:pPr lvl="0"/>
            <a:endParaRPr lang="de-DE" sz="2400" b="0" dirty="0">
              <a:solidFill>
                <a:srgbClr val="00305D"/>
              </a:solidFill>
            </a:endParaRPr>
          </a:p>
          <a:p>
            <a:endParaRPr lang="de-DE" dirty="0"/>
          </a:p>
        </p:txBody>
      </p:sp>
      <p:pic>
        <p:nvPicPr>
          <p:cNvPr id="4" name="Grafik 3" descr="Stoppuhr">
            <a:extLst>
              <a:ext uri="{FF2B5EF4-FFF2-40B4-BE49-F238E27FC236}">
                <a16:creationId xmlns:a16="http://schemas.microsoft.com/office/drawing/2014/main" id="{BD7F3CBA-D7AC-4663-9420-4605E4082F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7043" y="3454163"/>
            <a:ext cx="1989082" cy="1989082"/>
          </a:xfrm>
          <a:prstGeom prst="rect">
            <a:avLst/>
          </a:prstGeom>
        </p:spPr>
      </p:pic>
      <p:sp>
        <p:nvSpPr>
          <p:cNvPr id="5" name="Textfeld 4">
            <a:extLst>
              <a:ext uri="{FF2B5EF4-FFF2-40B4-BE49-F238E27FC236}">
                <a16:creationId xmlns:a16="http://schemas.microsoft.com/office/drawing/2014/main" id="{CA38B16F-5DC9-4DBB-A461-B76D2C81A359}"/>
              </a:ext>
            </a:extLst>
          </p:cNvPr>
          <p:cNvSpPr txBox="1"/>
          <p:nvPr/>
        </p:nvSpPr>
        <p:spPr>
          <a:xfrm>
            <a:off x="7347033" y="4217871"/>
            <a:ext cx="2307266" cy="461665"/>
          </a:xfrm>
          <a:prstGeom prst="rect">
            <a:avLst/>
          </a:prstGeom>
          <a:noFill/>
        </p:spPr>
        <p:txBody>
          <a:bodyPr wrap="square" rtlCol="0">
            <a:spAutoFit/>
          </a:bodyPr>
          <a:lstStyle/>
          <a:p>
            <a:r>
              <a:rPr lang="de-DE" sz="2400" b="1" dirty="0">
                <a:solidFill>
                  <a:schemeClr val="accent1"/>
                </a:solidFill>
              </a:rPr>
              <a:t>Zeit: 15 min</a:t>
            </a:r>
          </a:p>
        </p:txBody>
      </p:sp>
      <p:pic>
        <p:nvPicPr>
          <p:cNvPr id="7" name="Grafik 6">
            <a:extLst>
              <a:ext uri="{FF2B5EF4-FFF2-40B4-BE49-F238E27FC236}">
                <a16:creationId xmlns:a16="http://schemas.microsoft.com/office/drawing/2014/main" id="{3CD39824-E60E-4CD2-96D0-6A2BCC57B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3181" y="3177328"/>
            <a:ext cx="2542752" cy="2542752"/>
          </a:xfrm>
          <a:prstGeom prst="rect">
            <a:avLst/>
          </a:prstGeom>
        </p:spPr>
      </p:pic>
      <p:sp>
        <p:nvSpPr>
          <p:cNvPr id="6" name="Textfeld 5">
            <a:extLst>
              <a:ext uri="{FF2B5EF4-FFF2-40B4-BE49-F238E27FC236}">
                <a16:creationId xmlns:a16="http://schemas.microsoft.com/office/drawing/2014/main" id="{0345ED9B-BFA0-4B36-B91B-6DDC026C61BC}"/>
              </a:ext>
            </a:extLst>
          </p:cNvPr>
          <p:cNvSpPr txBox="1"/>
          <p:nvPr/>
        </p:nvSpPr>
        <p:spPr>
          <a:xfrm>
            <a:off x="2476237" y="5487668"/>
            <a:ext cx="3596640" cy="341632"/>
          </a:xfrm>
          <a:prstGeom prst="rect">
            <a:avLst/>
          </a:prstGeom>
          <a:noFill/>
        </p:spPr>
        <p:txBody>
          <a:bodyPr wrap="square" rtlCol="0">
            <a:spAutoFit/>
          </a:bodyPr>
          <a:lstStyle/>
          <a:p>
            <a:r>
              <a:rPr lang="de-DE" b="1" dirty="0">
                <a:solidFill>
                  <a:schemeClr val="accent1"/>
                </a:solidFill>
              </a:rPr>
              <a:t>doppelspalt.quantensimulation.de</a:t>
            </a:r>
          </a:p>
        </p:txBody>
      </p:sp>
    </p:spTree>
    <p:extLst>
      <p:ext uri="{BB962C8B-B14F-4D97-AF65-F5344CB8AC3E}">
        <p14:creationId xmlns:p14="http://schemas.microsoft.com/office/powerpoint/2010/main" val="576285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3323E-921E-472A-92EC-663EA81273DE}"/>
              </a:ext>
            </a:extLst>
          </p:cNvPr>
          <p:cNvSpPr>
            <a:spLocks noGrp="1"/>
          </p:cNvSpPr>
          <p:nvPr>
            <p:ph type="title"/>
          </p:nvPr>
        </p:nvSpPr>
        <p:spPr/>
        <p:txBody>
          <a:bodyPr/>
          <a:lstStyle/>
          <a:p>
            <a:r>
              <a:rPr lang="de-DE" sz="3200" dirty="0"/>
              <a:t>Statistischer Charakter</a:t>
            </a:r>
          </a:p>
        </p:txBody>
      </p:sp>
      <p:sp>
        <p:nvSpPr>
          <p:cNvPr id="3" name="Inhaltsplatzhalter 2">
            <a:extLst>
              <a:ext uri="{FF2B5EF4-FFF2-40B4-BE49-F238E27FC236}">
                <a16:creationId xmlns:a16="http://schemas.microsoft.com/office/drawing/2014/main" id="{5DF742B1-0F5E-4350-BCA4-A5537DBFB773}"/>
              </a:ext>
            </a:extLst>
          </p:cNvPr>
          <p:cNvSpPr>
            <a:spLocks noGrp="1"/>
          </p:cNvSpPr>
          <p:nvPr>
            <p:ph sz="quarter" idx="10"/>
          </p:nvPr>
        </p:nvSpPr>
        <p:spPr/>
        <p:txBody>
          <a:bodyPr/>
          <a:lstStyle/>
          <a:p>
            <a:r>
              <a:rPr lang="de-DE" dirty="0"/>
              <a:t>1 Photon</a:t>
            </a:r>
          </a:p>
          <a:p>
            <a:endParaRPr lang="de-DE" dirty="0"/>
          </a:p>
          <a:p>
            <a:endParaRPr lang="de-DE" dirty="0"/>
          </a:p>
          <a:p>
            <a:endParaRPr lang="de-DE" dirty="0"/>
          </a:p>
          <a:p>
            <a:r>
              <a:rPr lang="de-DE" dirty="0"/>
              <a:t>2 Photonen</a:t>
            </a:r>
          </a:p>
          <a:p>
            <a:endParaRPr lang="de-DE" dirty="0"/>
          </a:p>
          <a:p>
            <a:endParaRPr lang="de-DE" dirty="0"/>
          </a:p>
          <a:p>
            <a:endParaRPr lang="de-DE" dirty="0"/>
          </a:p>
          <a:p>
            <a:r>
              <a:rPr lang="de-DE" dirty="0"/>
              <a:t>3 Photonen</a:t>
            </a:r>
          </a:p>
        </p:txBody>
      </p:sp>
      <p:pic>
        <p:nvPicPr>
          <p:cNvPr id="4" name="Grafik 3">
            <a:extLst>
              <a:ext uri="{FF2B5EF4-FFF2-40B4-BE49-F238E27FC236}">
                <a16:creationId xmlns:a16="http://schemas.microsoft.com/office/drawing/2014/main" id="{2EA9EF2E-DDD1-4C95-8094-9FCC92C29491}"/>
              </a:ext>
            </a:extLst>
          </p:cNvPr>
          <p:cNvPicPr>
            <a:picLocks noChangeAspect="1"/>
          </p:cNvPicPr>
          <p:nvPr/>
        </p:nvPicPr>
        <p:blipFill rotWithShape="1">
          <a:blip r:embed="rId2"/>
          <a:srcRect r="222"/>
          <a:stretch/>
        </p:blipFill>
        <p:spPr>
          <a:xfrm>
            <a:off x="1992032" y="1484313"/>
            <a:ext cx="8554643" cy="1448002"/>
          </a:xfrm>
          <a:prstGeom prst="rect">
            <a:avLst/>
          </a:prstGeom>
        </p:spPr>
      </p:pic>
      <p:pic>
        <p:nvPicPr>
          <p:cNvPr id="5" name="Grafik 4">
            <a:extLst>
              <a:ext uri="{FF2B5EF4-FFF2-40B4-BE49-F238E27FC236}">
                <a16:creationId xmlns:a16="http://schemas.microsoft.com/office/drawing/2014/main" id="{61898C66-FFEA-496D-A932-5948B3B0B44B}"/>
              </a:ext>
            </a:extLst>
          </p:cNvPr>
          <p:cNvPicPr>
            <a:picLocks noChangeAspect="1"/>
          </p:cNvPicPr>
          <p:nvPr/>
        </p:nvPicPr>
        <p:blipFill rotWithShape="1">
          <a:blip r:embed="rId3"/>
          <a:srcRect l="-1" r="444"/>
          <a:stretch/>
        </p:blipFill>
        <p:spPr>
          <a:xfrm>
            <a:off x="1982505" y="2932315"/>
            <a:ext cx="8554643" cy="1486107"/>
          </a:xfrm>
          <a:prstGeom prst="rect">
            <a:avLst/>
          </a:prstGeom>
        </p:spPr>
      </p:pic>
      <p:pic>
        <p:nvPicPr>
          <p:cNvPr id="6" name="Grafik 5">
            <a:extLst>
              <a:ext uri="{FF2B5EF4-FFF2-40B4-BE49-F238E27FC236}">
                <a16:creationId xmlns:a16="http://schemas.microsoft.com/office/drawing/2014/main" id="{457835AF-8A88-470B-9CDA-10B1F9B21A8F}"/>
              </a:ext>
            </a:extLst>
          </p:cNvPr>
          <p:cNvPicPr>
            <a:picLocks noChangeAspect="1"/>
          </p:cNvPicPr>
          <p:nvPr/>
        </p:nvPicPr>
        <p:blipFill rotWithShape="1">
          <a:blip r:embed="rId4"/>
          <a:srcRect l="-1" r="111"/>
          <a:stretch/>
        </p:blipFill>
        <p:spPr>
          <a:xfrm>
            <a:off x="1982505" y="4418422"/>
            <a:ext cx="8554643" cy="1476581"/>
          </a:xfrm>
          <a:prstGeom prst="rect">
            <a:avLst/>
          </a:prstGeom>
        </p:spPr>
      </p:pic>
    </p:spTree>
    <p:extLst>
      <p:ext uri="{BB962C8B-B14F-4D97-AF65-F5344CB8AC3E}">
        <p14:creationId xmlns:p14="http://schemas.microsoft.com/office/powerpoint/2010/main" val="287893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87B8F-EB3B-40D3-AEB9-AFE626F8C785}"/>
              </a:ext>
            </a:extLst>
          </p:cNvPr>
          <p:cNvSpPr>
            <a:spLocks noGrp="1"/>
          </p:cNvSpPr>
          <p:nvPr>
            <p:ph type="title"/>
          </p:nvPr>
        </p:nvSpPr>
        <p:spPr/>
        <p:txBody>
          <a:bodyPr/>
          <a:lstStyle/>
          <a:p>
            <a:r>
              <a:rPr lang="de-DE" sz="3200" dirty="0"/>
              <a:t>Statistischer Charakter</a:t>
            </a:r>
          </a:p>
        </p:txBody>
      </p:sp>
      <p:sp>
        <p:nvSpPr>
          <p:cNvPr id="3" name="Inhaltsplatzhalter 2">
            <a:extLst>
              <a:ext uri="{FF2B5EF4-FFF2-40B4-BE49-F238E27FC236}">
                <a16:creationId xmlns:a16="http://schemas.microsoft.com/office/drawing/2014/main" id="{497007B6-D7D2-49B8-98EA-DB9E074A6715}"/>
              </a:ext>
            </a:extLst>
          </p:cNvPr>
          <p:cNvSpPr>
            <a:spLocks noGrp="1"/>
          </p:cNvSpPr>
          <p:nvPr>
            <p:ph sz="quarter" idx="10"/>
          </p:nvPr>
        </p:nvSpPr>
        <p:spPr>
          <a:xfrm>
            <a:off x="874711" y="1484313"/>
            <a:ext cx="10580688" cy="4344987"/>
          </a:xfrm>
        </p:spPr>
        <p:txBody>
          <a:bodyPr/>
          <a:lstStyle/>
          <a:p>
            <a:r>
              <a:rPr lang="de-DE" sz="2400" dirty="0"/>
              <a:t>1. 	</a:t>
            </a:r>
            <a:r>
              <a:rPr lang="de-DE" sz="2400" b="0" dirty="0"/>
              <a:t>Es ist für jedes einzeln betrachtete Photon </a:t>
            </a:r>
            <a:r>
              <a:rPr lang="de-DE" sz="2400" dirty="0"/>
              <a:t>nicht vorhersagbar</a:t>
            </a:r>
            <a:r>
              <a:rPr lang="de-DE" sz="2400" b="0" dirty="0"/>
              <a:t>, wo 	dieses nach Durchgang durch den Doppelspalt auf dem Schirm 	auftreffen wird.</a:t>
            </a:r>
            <a:endParaRPr lang="de-DE" sz="2400" dirty="0"/>
          </a:p>
          <a:p>
            <a:r>
              <a:rPr lang="de-DE" sz="2400" dirty="0"/>
              <a:t>2. 	</a:t>
            </a:r>
            <a:r>
              <a:rPr lang="de-DE" sz="2400" b="0" dirty="0"/>
              <a:t>100 Photonen treffen breit gestreut auf dem Schirm auf. Bei 	weiteren 100 Photonen, die den Doppelspalt durchlaufen, lassen	sich langsam Bereiche auf dem Schirm erkennen, bei denen die 	Wahrscheinlichkeit für ein auftreffendes Photon scheinbar höher 	ist, als an anderen Stellen. Bei mehreren Tausend Photonen bildet 	sich auf dem Schirm eine Wahrscheinlichkeitsverteilung aus. Es 	lassen sich </a:t>
            </a:r>
            <a:r>
              <a:rPr lang="de-DE" sz="2400" dirty="0"/>
              <a:t>Wahrscheinlichkeitsaussagen</a:t>
            </a:r>
            <a:r>
              <a:rPr lang="de-DE" sz="2400" b="0" dirty="0"/>
              <a:t> für das Verhalten von 	Photonen treffen.</a:t>
            </a:r>
            <a:endParaRPr lang="de-DE" sz="2400" dirty="0"/>
          </a:p>
        </p:txBody>
      </p:sp>
      <p:sp>
        <p:nvSpPr>
          <p:cNvPr id="4" name="Rechteck 3">
            <a:extLst>
              <a:ext uri="{FF2B5EF4-FFF2-40B4-BE49-F238E27FC236}">
                <a16:creationId xmlns:a16="http://schemas.microsoft.com/office/drawing/2014/main" id="{BAFDD003-50DC-4834-9534-8C309A7E7D6D}"/>
              </a:ext>
            </a:extLst>
          </p:cNvPr>
          <p:cNvSpPr/>
          <p:nvPr/>
        </p:nvSpPr>
        <p:spPr>
          <a:xfrm>
            <a:off x="9520809" y="5575384"/>
            <a:ext cx="1934590"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214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704A0-9D14-4006-99BA-45538A650FB9}"/>
              </a:ext>
            </a:extLst>
          </p:cNvPr>
          <p:cNvSpPr>
            <a:spLocks noGrp="1"/>
          </p:cNvSpPr>
          <p:nvPr>
            <p:ph type="title"/>
          </p:nvPr>
        </p:nvSpPr>
        <p:spPr/>
        <p:txBody>
          <a:bodyPr/>
          <a:lstStyle/>
          <a:p>
            <a:r>
              <a:rPr lang="de-DE" sz="3200" dirty="0"/>
              <a:t>Statistischer Charakter</a:t>
            </a:r>
          </a:p>
        </p:txBody>
      </p:sp>
      <p:sp>
        <p:nvSpPr>
          <p:cNvPr id="3" name="Inhaltsplatzhalter 2">
            <a:extLst>
              <a:ext uri="{FF2B5EF4-FFF2-40B4-BE49-F238E27FC236}">
                <a16:creationId xmlns:a16="http://schemas.microsoft.com/office/drawing/2014/main" id="{2E90B516-53F3-4075-B2BF-3B09149352FB}"/>
              </a:ext>
            </a:extLst>
          </p:cNvPr>
          <p:cNvSpPr>
            <a:spLocks noGrp="1"/>
          </p:cNvSpPr>
          <p:nvPr>
            <p:ph sz="quarter" idx="10"/>
          </p:nvPr>
        </p:nvSpPr>
        <p:spPr/>
        <p:txBody>
          <a:bodyPr/>
          <a:lstStyle/>
          <a:p>
            <a:r>
              <a:rPr lang="de-DE" sz="2400" b="0" dirty="0"/>
              <a:t>Wiederholt noch einmal das Experiment mit…</a:t>
            </a:r>
          </a:p>
          <a:p>
            <a:r>
              <a:rPr lang="de-DE" sz="2400" b="0" dirty="0"/>
              <a:t>	</a:t>
            </a:r>
            <a:r>
              <a:rPr lang="de-DE" sz="2400" dirty="0"/>
              <a:t>1 Photon,</a:t>
            </a:r>
          </a:p>
          <a:p>
            <a:r>
              <a:rPr lang="de-DE" sz="2400" dirty="0"/>
              <a:t>	10 Photonen,</a:t>
            </a:r>
          </a:p>
          <a:p>
            <a:r>
              <a:rPr lang="de-DE" sz="2400" dirty="0"/>
              <a:t>	100 Photonen,</a:t>
            </a:r>
          </a:p>
          <a:p>
            <a:r>
              <a:rPr lang="de-DE" sz="2400" dirty="0"/>
              <a:t>	1000 Photonen,</a:t>
            </a:r>
          </a:p>
          <a:p>
            <a:endParaRPr lang="de-DE" sz="2400" dirty="0"/>
          </a:p>
          <a:p>
            <a:r>
              <a:rPr lang="de-DE" sz="2400" b="0" dirty="0"/>
              <a:t>…und vergleicht nach jedem Schritt euer Schirmbild mit einer anderen Gruppe</a:t>
            </a:r>
          </a:p>
        </p:txBody>
      </p:sp>
    </p:spTree>
    <p:extLst>
      <p:ext uri="{BB962C8B-B14F-4D97-AF65-F5344CB8AC3E}">
        <p14:creationId xmlns:p14="http://schemas.microsoft.com/office/powerpoint/2010/main" val="302522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61D96-FE31-4AE0-8BA8-B19524853D97}"/>
              </a:ext>
            </a:extLst>
          </p:cNvPr>
          <p:cNvSpPr>
            <a:spLocks noGrp="1"/>
          </p:cNvSpPr>
          <p:nvPr>
            <p:ph type="title"/>
          </p:nvPr>
        </p:nvSpPr>
        <p:spPr/>
        <p:txBody>
          <a:bodyPr/>
          <a:lstStyle/>
          <a:p>
            <a:r>
              <a:rPr lang="de-DE" sz="3200" dirty="0"/>
              <a:t>Statistischer Charakter</a:t>
            </a:r>
          </a:p>
        </p:txBody>
      </p:sp>
      <p:sp>
        <p:nvSpPr>
          <p:cNvPr id="3" name="Inhaltsplatzhalter 2">
            <a:extLst>
              <a:ext uri="{FF2B5EF4-FFF2-40B4-BE49-F238E27FC236}">
                <a16:creationId xmlns:a16="http://schemas.microsoft.com/office/drawing/2014/main" id="{F0166078-0A52-4BF8-8A26-0D231A308852}"/>
              </a:ext>
            </a:extLst>
          </p:cNvPr>
          <p:cNvSpPr>
            <a:spLocks noGrp="1"/>
          </p:cNvSpPr>
          <p:nvPr>
            <p:ph sz="quarter" idx="10"/>
          </p:nvPr>
        </p:nvSpPr>
        <p:spPr/>
        <p:txBody>
          <a:bodyPr/>
          <a:lstStyle/>
          <a:p>
            <a:r>
              <a:rPr lang="de-DE" sz="2800" dirty="0"/>
              <a:t>Einzelne Photonen:</a:t>
            </a:r>
          </a:p>
          <a:p>
            <a:r>
              <a:rPr lang="de-DE" sz="2400" b="0" dirty="0"/>
              <a:t>Keine Vorhersage des Ortes auf dem Schirm möglich. Der Ort ist echt zufällig/</a:t>
            </a:r>
            <a:r>
              <a:rPr lang="de-DE" sz="2400" b="0" dirty="0" err="1"/>
              <a:t>indeterministisch</a:t>
            </a:r>
            <a:r>
              <a:rPr lang="de-DE" sz="2400" b="0" dirty="0"/>
              <a:t>.</a:t>
            </a:r>
          </a:p>
          <a:p>
            <a:r>
              <a:rPr lang="de-DE" sz="2400" b="0" dirty="0"/>
              <a:t>Auch bei Wiederholung des Experiments, kommen die einzelnen Photonen immer wieder an neuen, zufälligen Orten auf dem Schirm auf.</a:t>
            </a:r>
            <a:endParaRPr lang="de-DE" sz="2400" dirty="0"/>
          </a:p>
          <a:p>
            <a:r>
              <a:rPr lang="de-DE" sz="2800" dirty="0"/>
              <a:t>Sehr viele gleichartige Photonen (Ensemble):</a:t>
            </a:r>
          </a:p>
          <a:p>
            <a:r>
              <a:rPr lang="de-DE" sz="2400" b="0" dirty="0"/>
              <a:t>Durch das Gesetz der Großen Zahlen ergibt sich bei vielen Objekten immer wieder eine reproduzierbare Wahrscheinlichkeitsverteilung.</a:t>
            </a:r>
          </a:p>
          <a:p>
            <a:r>
              <a:rPr lang="de-DE" sz="2400" b="0" dirty="0"/>
              <a:t>Einzelereignisse sind immer noch nicht vorhersagbar, aber es sind statistische Aussagen möglich.</a:t>
            </a:r>
          </a:p>
        </p:txBody>
      </p:sp>
      <p:sp>
        <p:nvSpPr>
          <p:cNvPr id="5" name="Rechteck 4">
            <a:extLst>
              <a:ext uri="{FF2B5EF4-FFF2-40B4-BE49-F238E27FC236}">
                <a16:creationId xmlns:a16="http://schemas.microsoft.com/office/drawing/2014/main" id="{2445E892-8927-4472-9773-1EAACB3E806A}"/>
              </a:ext>
            </a:extLst>
          </p:cNvPr>
          <p:cNvSpPr/>
          <p:nvPr/>
        </p:nvSpPr>
        <p:spPr>
          <a:xfrm>
            <a:off x="9520809" y="5857324"/>
            <a:ext cx="1934590"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236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61D96-FE31-4AE0-8BA8-B19524853D97}"/>
              </a:ext>
            </a:extLst>
          </p:cNvPr>
          <p:cNvSpPr>
            <a:spLocks noGrp="1"/>
          </p:cNvSpPr>
          <p:nvPr>
            <p:ph type="title"/>
          </p:nvPr>
        </p:nvSpPr>
        <p:spPr/>
        <p:txBody>
          <a:bodyPr/>
          <a:lstStyle/>
          <a:p>
            <a:r>
              <a:rPr lang="de-DE" sz="3200" dirty="0"/>
              <a:t>Statistischer Charakter</a:t>
            </a:r>
          </a:p>
        </p:txBody>
      </p:sp>
      <p:sp>
        <p:nvSpPr>
          <p:cNvPr id="3" name="Inhaltsplatzhalter 2">
            <a:extLst>
              <a:ext uri="{FF2B5EF4-FFF2-40B4-BE49-F238E27FC236}">
                <a16:creationId xmlns:a16="http://schemas.microsoft.com/office/drawing/2014/main" id="{F0166078-0A52-4BF8-8A26-0D231A308852}"/>
              </a:ext>
            </a:extLst>
          </p:cNvPr>
          <p:cNvSpPr>
            <a:spLocks noGrp="1"/>
          </p:cNvSpPr>
          <p:nvPr>
            <p:ph sz="quarter" idx="10"/>
          </p:nvPr>
        </p:nvSpPr>
        <p:spPr/>
        <p:txBody>
          <a:bodyPr/>
          <a:lstStyle/>
          <a:p>
            <a:r>
              <a:rPr lang="de-DE" sz="2400" dirty="0"/>
              <a:t>Beschreibe den Zusammenhang zwischen dem Histogramm und dem theoretischen Verlauf.</a:t>
            </a:r>
          </a:p>
          <a:p>
            <a:endParaRPr lang="de-DE" sz="2400" dirty="0"/>
          </a:p>
          <a:p>
            <a:r>
              <a:rPr lang="de-DE" sz="2400" b="0" dirty="0"/>
              <a:t>Je mehr Photonen durch den Versuchsaufbau gesendet werden, desto besser nähert sich das Experiment an den theoretischen Verlauf an.</a:t>
            </a:r>
          </a:p>
          <a:p>
            <a:r>
              <a:rPr lang="de-DE" sz="2400" dirty="0"/>
              <a:t>(</a:t>
            </a:r>
            <a:r>
              <a:rPr lang="de-DE" sz="2400" dirty="0">
                <a:sym typeface="Wingdings" panose="05000000000000000000" pitchFamily="2" charset="2"/>
              </a:rPr>
              <a:t> Gesetz der Großen Zahlen)</a:t>
            </a:r>
            <a:endParaRPr lang="de-DE" sz="2000" dirty="0"/>
          </a:p>
        </p:txBody>
      </p:sp>
    </p:spTree>
    <p:extLst>
      <p:ext uri="{BB962C8B-B14F-4D97-AF65-F5344CB8AC3E}">
        <p14:creationId xmlns:p14="http://schemas.microsoft.com/office/powerpoint/2010/main" val="14495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E0E22-4DBC-49F9-AA36-11F87A20AC46}"/>
              </a:ext>
            </a:extLst>
          </p:cNvPr>
          <p:cNvSpPr>
            <a:spLocks noGrp="1"/>
          </p:cNvSpPr>
          <p:nvPr>
            <p:ph type="title"/>
          </p:nvPr>
        </p:nvSpPr>
        <p:spPr/>
        <p:txBody>
          <a:bodyPr/>
          <a:lstStyle/>
          <a:p>
            <a:r>
              <a:rPr lang="de-DE" sz="3200" dirty="0"/>
              <a:t>Wesenszüge der Quantenphysik </a:t>
            </a:r>
            <a:r>
              <a:rPr lang="de-DE" sz="3200" dirty="0">
                <a:solidFill>
                  <a:srgbClr val="FF0000"/>
                </a:solidFill>
              </a:rPr>
              <a:t>3</a:t>
            </a:r>
            <a:br>
              <a:rPr lang="de-DE" sz="3200" dirty="0"/>
            </a:br>
            <a:r>
              <a:rPr lang="de-DE" sz="3200" b="0" dirty="0"/>
              <a:t>Statistischer Charakter</a:t>
            </a:r>
            <a:br>
              <a:rPr lang="de-DE" sz="3200" b="0" dirty="0"/>
            </a:br>
            <a:endParaRPr lang="de-DE" sz="3200" b="0" dirty="0"/>
          </a:p>
        </p:txBody>
      </p:sp>
      <p:sp>
        <p:nvSpPr>
          <p:cNvPr id="3" name="Inhaltsplatzhalter 2">
            <a:extLst>
              <a:ext uri="{FF2B5EF4-FFF2-40B4-BE49-F238E27FC236}">
                <a16:creationId xmlns:a16="http://schemas.microsoft.com/office/drawing/2014/main" id="{D9D8BC8D-1AE1-4E0F-9FC4-ED335F127624}"/>
              </a:ext>
            </a:extLst>
          </p:cNvPr>
          <p:cNvSpPr>
            <a:spLocks noGrp="1"/>
          </p:cNvSpPr>
          <p:nvPr>
            <p:ph sz="quarter" idx="10"/>
          </p:nvPr>
        </p:nvSpPr>
        <p:spPr>
          <a:xfrm>
            <a:off x="874711" y="1484314"/>
            <a:ext cx="10580688" cy="4418646"/>
          </a:xfrm>
        </p:spPr>
        <p:txBody>
          <a:bodyPr/>
          <a:lstStyle/>
          <a:p>
            <a:pPr lvl="2" indent="0">
              <a:buNone/>
            </a:pPr>
            <a:endParaRPr lang="de-DE" sz="2400" dirty="0"/>
          </a:p>
        </p:txBody>
      </p:sp>
      <p:sp>
        <p:nvSpPr>
          <p:cNvPr id="5" name="Rechteck 4">
            <a:extLst>
              <a:ext uri="{FF2B5EF4-FFF2-40B4-BE49-F238E27FC236}">
                <a16:creationId xmlns:a16="http://schemas.microsoft.com/office/drawing/2014/main" id="{15286B95-4819-4E9C-A5D3-EDA21E886F64}"/>
              </a:ext>
            </a:extLst>
          </p:cNvPr>
          <p:cNvSpPr/>
          <p:nvPr/>
        </p:nvSpPr>
        <p:spPr>
          <a:xfrm>
            <a:off x="874712" y="1356722"/>
            <a:ext cx="10580688" cy="2849518"/>
          </a:xfrm>
          <a:prstGeom prst="rect">
            <a:avLst/>
          </a:prstGeom>
          <a:solidFill>
            <a:srgbClr val="E7E6E6"/>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de-DE" sz="2400" b="1" dirty="0"/>
              <a:t>Einzelereignisse</a:t>
            </a:r>
            <a:r>
              <a:rPr lang="de-DE" sz="2400" dirty="0"/>
              <a:t> sind in der Quantenphysik </a:t>
            </a:r>
            <a:r>
              <a:rPr lang="de-DE" sz="2400" b="1" dirty="0"/>
              <a:t>zufällig/</a:t>
            </a:r>
            <a:r>
              <a:rPr lang="de-DE" sz="2400" b="1" dirty="0" err="1"/>
              <a:t>indeterministisch</a:t>
            </a:r>
            <a:r>
              <a:rPr lang="de-DE" sz="2400" b="1" dirty="0"/>
              <a:t>, </a:t>
            </a:r>
            <a:r>
              <a:rPr lang="de-DE" sz="2400" dirty="0"/>
              <a:t>also lassen sich auch bei immer gleichen Bedingungen </a:t>
            </a:r>
            <a:r>
              <a:rPr lang="de-DE" sz="2400" b="1" dirty="0"/>
              <a:t>nicht vorhersagen.</a:t>
            </a:r>
          </a:p>
          <a:p>
            <a:pPr marL="285750" indent="-285750">
              <a:lnSpc>
                <a:spcPct val="150000"/>
              </a:lnSpc>
              <a:buFont typeface="Arial" panose="020B0604020202020204" pitchFamily="34" charset="0"/>
              <a:buChar char="•"/>
            </a:pPr>
            <a:r>
              <a:rPr lang="de-DE" sz="2400" b="1" dirty="0"/>
              <a:t>Sehr viele </a:t>
            </a:r>
            <a:r>
              <a:rPr lang="de-DE" sz="2400" dirty="0"/>
              <a:t>Quantenobjekte</a:t>
            </a:r>
            <a:r>
              <a:rPr lang="de-DE" sz="2400" b="1" dirty="0"/>
              <a:t> (Ensemble) </a:t>
            </a:r>
            <a:r>
              <a:rPr lang="de-DE" sz="2400" dirty="0"/>
              <a:t>verhalten sich nach einer </a:t>
            </a:r>
            <a:r>
              <a:rPr lang="de-DE" sz="2400" b="1" dirty="0"/>
              <a:t>reproduzierbaren/deterministischen Wahrscheinlichkeitsverteilung.</a:t>
            </a:r>
          </a:p>
          <a:p>
            <a:pPr marL="285750" indent="-285750">
              <a:lnSpc>
                <a:spcPct val="150000"/>
              </a:lnSpc>
              <a:buFont typeface="Arial" panose="020B0604020202020204" pitchFamily="34" charset="0"/>
              <a:buChar char="•"/>
            </a:pPr>
            <a:endParaRPr lang="de-DE" sz="2400" b="1" dirty="0"/>
          </a:p>
          <a:p>
            <a:pPr marL="0" marR="0" lvl="0" indent="0" defTabSz="914400" eaLnBrk="1" fontAlgn="auto" latinLnBrk="0" hangingPunct="1">
              <a:lnSpc>
                <a:spcPct val="150000"/>
              </a:lnSpc>
              <a:spcBef>
                <a:spcPts val="0"/>
              </a:spcBef>
              <a:spcAft>
                <a:spcPts val="80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de-DE"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 name="Rechteck 6">
            <a:extLst>
              <a:ext uri="{FF2B5EF4-FFF2-40B4-BE49-F238E27FC236}">
                <a16:creationId xmlns:a16="http://schemas.microsoft.com/office/drawing/2014/main" id="{58166714-8513-4154-8AAE-7AC16B88E035}"/>
              </a:ext>
            </a:extLst>
          </p:cNvPr>
          <p:cNvSpPr/>
          <p:nvPr/>
        </p:nvSpPr>
        <p:spPr>
          <a:xfrm>
            <a:off x="8936610" y="5575384"/>
            <a:ext cx="2518789"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frei</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nach</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227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49EDA0-2FDC-433C-AD90-9B232128226A}"/>
              </a:ext>
            </a:extLst>
          </p:cNvPr>
          <p:cNvSpPr>
            <a:spLocks noGrp="1"/>
          </p:cNvSpPr>
          <p:nvPr>
            <p:ph type="title"/>
          </p:nvPr>
        </p:nvSpPr>
        <p:spPr/>
        <p:txBody>
          <a:bodyPr/>
          <a:lstStyle/>
          <a:p>
            <a:r>
              <a:rPr lang="de-DE" sz="3200" dirty="0"/>
              <a:t>Eindeutige Messergebnisse</a:t>
            </a:r>
          </a:p>
        </p:txBody>
      </p:sp>
      <p:grpSp>
        <p:nvGrpSpPr>
          <p:cNvPr id="4" name="Gruppieren 3">
            <a:extLst>
              <a:ext uri="{FF2B5EF4-FFF2-40B4-BE49-F238E27FC236}">
                <a16:creationId xmlns:a16="http://schemas.microsoft.com/office/drawing/2014/main" id="{DBB181F5-1CDA-4B12-ADC1-32D31AE87260}"/>
              </a:ext>
            </a:extLst>
          </p:cNvPr>
          <p:cNvGrpSpPr/>
          <p:nvPr/>
        </p:nvGrpSpPr>
        <p:grpSpPr>
          <a:xfrm>
            <a:off x="2846550" y="2989329"/>
            <a:ext cx="921249" cy="124995"/>
            <a:chOff x="562062" y="3305344"/>
            <a:chExt cx="1694576" cy="247310"/>
          </a:xfrm>
        </p:grpSpPr>
        <p:sp>
          <p:nvSpPr>
            <p:cNvPr id="5" name="Rechteck 4">
              <a:extLst>
                <a:ext uri="{FF2B5EF4-FFF2-40B4-BE49-F238E27FC236}">
                  <a16:creationId xmlns:a16="http://schemas.microsoft.com/office/drawing/2014/main" id="{FF8EFC5F-55FA-4E28-94AB-D77751A4C07C}"/>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6DC1483D-F11A-443C-9B07-06015070D451}"/>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cxnSp>
        <p:nvCxnSpPr>
          <p:cNvPr id="8" name="Gerader Verbinder 7">
            <a:extLst>
              <a:ext uri="{FF2B5EF4-FFF2-40B4-BE49-F238E27FC236}">
                <a16:creationId xmlns:a16="http://schemas.microsoft.com/office/drawing/2014/main" id="{C9D8CE01-2277-443A-B3AD-1CB99EBC78E9}"/>
              </a:ext>
            </a:extLst>
          </p:cNvPr>
          <p:cNvCxnSpPr>
            <a:cxnSpLocks/>
          </p:cNvCxnSpPr>
          <p:nvPr/>
        </p:nvCxnSpPr>
        <p:spPr>
          <a:xfrm>
            <a:off x="4872394" y="2035739"/>
            <a:ext cx="0" cy="868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A841C09F-10E5-4EE2-ADB4-3AB577E6CF5E}"/>
              </a:ext>
            </a:extLst>
          </p:cNvPr>
          <p:cNvCxnSpPr>
            <a:cxnSpLocks/>
          </p:cNvCxnSpPr>
          <p:nvPr/>
        </p:nvCxnSpPr>
        <p:spPr>
          <a:xfrm>
            <a:off x="4871215" y="2982763"/>
            <a:ext cx="0" cy="1736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AEE97AD-DC9B-4D8B-87BB-23D9514D0B05}"/>
              </a:ext>
            </a:extLst>
          </p:cNvPr>
          <p:cNvCxnSpPr>
            <a:cxnSpLocks/>
          </p:cNvCxnSpPr>
          <p:nvPr/>
        </p:nvCxnSpPr>
        <p:spPr>
          <a:xfrm>
            <a:off x="4872394" y="3237572"/>
            <a:ext cx="0" cy="868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8B0CB64-122E-4995-9690-4B08CBA60D5D}"/>
              </a:ext>
            </a:extLst>
          </p:cNvPr>
          <p:cNvCxnSpPr>
            <a:cxnSpLocks/>
          </p:cNvCxnSpPr>
          <p:nvPr/>
        </p:nvCxnSpPr>
        <p:spPr>
          <a:xfrm>
            <a:off x="8588218" y="1733378"/>
            <a:ext cx="0" cy="29734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0769C9A9-85E1-4A33-BF48-13A8EBDD5EBF}"/>
              </a:ext>
            </a:extLst>
          </p:cNvPr>
          <p:cNvSpPr/>
          <p:nvPr/>
        </p:nvSpPr>
        <p:spPr>
          <a:xfrm>
            <a:off x="4972967" y="2411449"/>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H1</a:t>
            </a:r>
          </a:p>
        </p:txBody>
      </p:sp>
      <p:sp>
        <p:nvSpPr>
          <p:cNvPr id="15" name="Rechteck 14">
            <a:extLst>
              <a:ext uri="{FF2B5EF4-FFF2-40B4-BE49-F238E27FC236}">
                <a16:creationId xmlns:a16="http://schemas.microsoft.com/office/drawing/2014/main" id="{C79946CB-7009-4C31-9981-E4B99E0A10DA}"/>
              </a:ext>
            </a:extLst>
          </p:cNvPr>
          <p:cNvSpPr/>
          <p:nvPr/>
        </p:nvSpPr>
        <p:spPr>
          <a:xfrm>
            <a:off x="4972967" y="3092410"/>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H2</a:t>
            </a:r>
          </a:p>
        </p:txBody>
      </p:sp>
      <p:sp>
        <p:nvSpPr>
          <p:cNvPr id="16" name="Textfeld 15">
            <a:extLst>
              <a:ext uri="{FF2B5EF4-FFF2-40B4-BE49-F238E27FC236}">
                <a16:creationId xmlns:a16="http://schemas.microsoft.com/office/drawing/2014/main" id="{39B0B73F-B2D2-4E87-A86E-55FA16DEB565}"/>
              </a:ext>
            </a:extLst>
          </p:cNvPr>
          <p:cNvSpPr txBox="1"/>
          <p:nvPr/>
        </p:nvSpPr>
        <p:spPr>
          <a:xfrm>
            <a:off x="2031715" y="5073365"/>
            <a:ext cx="7221770" cy="400110"/>
          </a:xfrm>
          <a:prstGeom prst="rect">
            <a:avLst/>
          </a:prstGeom>
          <a:noFill/>
        </p:spPr>
        <p:txBody>
          <a:bodyPr wrap="square" rtlCol="0">
            <a:spAutoFit/>
          </a:bodyPr>
          <a:lstStyle/>
          <a:p>
            <a:r>
              <a:rPr lang="de-DE" sz="2000" b="1" dirty="0">
                <a:solidFill>
                  <a:schemeClr val="accent1"/>
                </a:solidFill>
              </a:rPr>
              <a:t>Messprozess bezüglich des Orts in den Hohlräumen H1/H2</a:t>
            </a:r>
          </a:p>
        </p:txBody>
      </p:sp>
    </p:spTree>
    <p:extLst>
      <p:ext uri="{BB962C8B-B14F-4D97-AF65-F5344CB8AC3E}">
        <p14:creationId xmlns:p14="http://schemas.microsoft.com/office/powerpoint/2010/main" val="865355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A3207-30BD-4173-A0E7-29AB6292E3DC}"/>
              </a:ext>
            </a:extLst>
          </p:cNvPr>
          <p:cNvSpPr>
            <a:spLocks noGrp="1"/>
          </p:cNvSpPr>
          <p:nvPr>
            <p:ph type="title"/>
          </p:nvPr>
        </p:nvSpPr>
        <p:spPr>
          <a:xfrm>
            <a:off x="874711" y="346075"/>
            <a:ext cx="10580687" cy="684213"/>
          </a:xfrm>
        </p:spPr>
        <p:txBody>
          <a:bodyPr/>
          <a:lstStyle/>
          <a:p>
            <a:r>
              <a:rPr lang="de-DE" sz="3200" dirty="0" err="1"/>
              <a:t>Interferometerexperimente</a:t>
            </a:r>
            <a:r>
              <a:rPr lang="de-DE" sz="3200" dirty="0"/>
              <a:t> </a:t>
            </a:r>
            <a:r>
              <a:rPr lang="de-DE" sz="3200" dirty="0">
                <a:sym typeface="Wingdings" panose="05000000000000000000" pitchFamily="2" charset="2"/>
              </a:rPr>
              <a:t> Doppelspaltexperiment</a:t>
            </a:r>
            <a:endParaRPr lang="de-DE" sz="3200" dirty="0"/>
          </a:p>
        </p:txBody>
      </p:sp>
      <p:cxnSp>
        <p:nvCxnSpPr>
          <p:cNvPr id="17" name="Gerader Verbinder 16">
            <a:extLst>
              <a:ext uri="{FF2B5EF4-FFF2-40B4-BE49-F238E27FC236}">
                <a16:creationId xmlns:a16="http://schemas.microsoft.com/office/drawing/2014/main" id="{B1CC6B33-0DFF-4190-B92A-34149EF572F4}"/>
              </a:ext>
            </a:extLst>
          </p:cNvPr>
          <p:cNvCxnSpPr>
            <a:cxnSpLocks/>
          </p:cNvCxnSpPr>
          <p:nvPr/>
        </p:nvCxnSpPr>
        <p:spPr>
          <a:xfrm flipH="1">
            <a:off x="6101046" y="975424"/>
            <a:ext cx="1" cy="5105336"/>
          </a:xfrm>
          <a:prstGeom prst="line">
            <a:avLst/>
          </a:prstGeom>
        </p:spPr>
        <p:style>
          <a:lnRef idx="1">
            <a:schemeClr val="accent1"/>
          </a:lnRef>
          <a:fillRef idx="0">
            <a:schemeClr val="accent1"/>
          </a:fillRef>
          <a:effectRef idx="0">
            <a:schemeClr val="accent1"/>
          </a:effectRef>
          <a:fontRef idx="minor">
            <a:schemeClr val="tx1"/>
          </a:fontRef>
        </p:style>
      </p:cxnSp>
      <p:grpSp>
        <p:nvGrpSpPr>
          <p:cNvPr id="44" name="Gruppieren 43">
            <a:extLst>
              <a:ext uri="{FF2B5EF4-FFF2-40B4-BE49-F238E27FC236}">
                <a16:creationId xmlns:a16="http://schemas.microsoft.com/office/drawing/2014/main" id="{CC6EAE12-FA74-444F-A366-EE33BCFF022A}"/>
              </a:ext>
            </a:extLst>
          </p:cNvPr>
          <p:cNvGrpSpPr/>
          <p:nvPr/>
        </p:nvGrpSpPr>
        <p:grpSpPr>
          <a:xfrm>
            <a:off x="637577" y="1751650"/>
            <a:ext cx="5600520" cy="4091275"/>
            <a:chOff x="637577" y="1751650"/>
            <a:chExt cx="5600520" cy="4091275"/>
          </a:xfrm>
        </p:grpSpPr>
        <p:pic>
          <p:nvPicPr>
            <p:cNvPr id="16" name="Grafik 15">
              <a:extLst>
                <a:ext uri="{FF2B5EF4-FFF2-40B4-BE49-F238E27FC236}">
                  <a16:creationId xmlns:a16="http://schemas.microsoft.com/office/drawing/2014/main" id="{D77E26E8-9467-48B7-AD00-85222B07FE4A}"/>
                </a:ext>
              </a:extLst>
            </p:cNvPr>
            <p:cNvPicPr>
              <a:picLocks noChangeAspect="1"/>
            </p:cNvPicPr>
            <p:nvPr/>
          </p:nvPicPr>
          <p:blipFill rotWithShape="1">
            <a:blip r:embed="rId3">
              <a:extLst>
                <a:ext uri="{28A0092B-C50C-407E-A947-70E740481C1C}">
                  <a14:useLocalDpi xmlns:a14="http://schemas.microsoft.com/office/drawing/2010/main" val="0"/>
                </a:ext>
              </a:extLst>
            </a:blip>
            <a:srcRect l="5960"/>
            <a:stretch/>
          </p:blipFill>
          <p:spPr>
            <a:xfrm>
              <a:off x="637577" y="1751650"/>
              <a:ext cx="5270740" cy="3602010"/>
            </a:xfrm>
            <a:prstGeom prst="rect">
              <a:avLst/>
            </a:prstGeom>
          </p:spPr>
        </p:pic>
        <p:cxnSp>
          <p:nvCxnSpPr>
            <p:cNvPr id="15" name="Gerader Verbinder 14">
              <a:extLst>
                <a:ext uri="{FF2B5EF4-FFF2-40B4-BE49-F238E27FC236}">
                  <a16:creationId xmlns:a16="http://schemas.microsoft.com/office/drawing/2014/main" id="{E8DB1B4D-6894-4D22-9D43-754897F1E0A9}"/>
                </a:ext>
              </a:extLst>
            </p:cNvPr>
            <p:cNvCxnSpPr>
              <a:cxnSpLocks/>
              <a:stCxn id="26" idx="0"/>
            </p:cNvCxnSpPr>
            <p:nvPr/>
          </p:nvCxnSpPr>
          <p:spPr>
            <a:xfrm flipV="1">
              <a:off x="2724196" y="4706225"/>
              <a:ext cx="0" cy="613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5640D9F3-FD0E-4640-B224-735EB784D0E1}"/>
                </a:ext>
              </a:extLst>
            </p:cNvPr>
            <p:cNvSpPr txBox="1"/>
            <p:nvPr/>
          </p:nvSpPr>
          <p:spPr>
            <a:xfrm>
              <a:off x="1562322" y="5319705"/>
              <a:ext cx="2323747" cy="523220"/>
            </a:xfrm>
            <a:prstGeom prst="rect">
              <a:avLst/>
            </a:prstGeom>
            <a:noFill/>
          </p:spPr>
          <p:txBody>
            <a:bodyPr wrap="square" rtlCol="0">
              <a:spAutoFit/>
            </a:bodyPr>
            <a:lstStyle/>
            <a:p>
              <a:pPr algn="ctr"/>
              <a:r>
                <a:rPr lang="de-DE" sz="1400" dirty="0"/>
                <a:t>Aufteilung auf zwei mögliche Wege</a:t>
              </a:r>
            </a:p>
          </p:txBody>
        </p:sp>
        <p:cxnSp>
          <p:nvCxnSpPr>
            <p:cNvPr id="29" name="Gerader Verbinder 28">
              <a:extLst>
                <a:ext uri="{FF2B5EF4-FFF2-40B4-BE49-F238E27FC236}">
                  <a16:creationId xmlns:a16="http://schemas.microsoft.com/office/drawing/2014/main" id="{25A26427-1C4A-46A8-A3A8-D677847F2F58}"/>
                </a:ext>
              </a:extLst>
            </p:cNvPr>
            <p:cNvCxnSpPr>
              <a:cxnSpLocks/>
            </p:cNvCxnSpPr>
            <p:nvPr/>
          </p:nvCxnSpPr>
          <p:spPr>
            <a:xfrm flipH="1" flipV="1">
              <a:off x="4411781" y="3055904"/>
              <a:ext cx="344777" cy="439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FD346008-F1E9-4F77-8B3A-63DF875CE493}"/>
                </a:ext>
              </a:extLst>
            </p:cNvPr>
            <p:cNvSpPr txBox="1"/>
            <p:nvPr/>
          </p:nvSpPr>
          <p:spPr>
            <a:xfrm>
              <a:off x="4285409" y="3478380"/>
              <a:ext cx="1952688" cy="523220"/>
            </a:xfrm>
            <a:prstGeom prst="rect">
              <a:avLst/>
            </a:prstGeom>
            <a:noFill/>
          </p:spPr>
          <p:txBody>
            <a:bodyPr wrap="square" rtlCol="0">
              <a:spAutoFit/>
            </a:bodyPr>
            <a:lstStyle/>
            <a:p>
              <a:pPr algn="ctr"/>
              <a:r>
                <a:rPr lang="de-DE" sz="1400" dirty="0"/>
                <a:t>Überlagerung</a:t>
              </a:r>
            </a:p>
            <a:p>
              <a:pPr algn="ctr"/>
              <a:r>
                <a:rPr lang="de-DE" sz="1400" dirty="0"/>
                <a:t>beider Wege</a:t>
              </a:r>
            </a:p>
          </p:txBody>
        </p:sp>
      </p:grpSp>
      <p:grpSp>
        <p:nvGrpSpPr>
          <p:cNvPr id="45" name="Gruppieren 44">
            <a:extLst>
              <a:ext uri="{FF2B5EF4-FFF2-40B4-BE49-F238E27FC236}">
                <a16:creationId xmlns:a16="http://schemas.microsoft.com/office/drawing/2014/main" id="{7046B7BD-67AD-479B-AEB2-1F38D55380FC}"/>
              </a:ext>
            </a:extLst>
          </p:cNvPr>
          <p:cNvGrpSpPr/>
          <p:nvPr/>
        </p:nvGrpSpPr>
        <p:grpSpPr>
          <a:xfrm>
            <a:off x="6293776" y="1314119"/>
            <a:ext cx="5274018" cy="4596517"/>
            <a:chOff x="6293776" y="1314119"/>
            <a:chExt cx="5274018" cy="4596517"/>
          </a:xfrm>
        </p:grpSpPr>
        <p:grpSp>
          <p:nvGrpSpPr>
            <p:cNvPr id="4" name="Gruppieren 3">
              <a:extLst>
                <a:ext uri="{FF2B5EF4-FFF2-40B4-BE49-F238E27FC236}">
                  <a16:creationId xmlns:a16="http://schemas.microsoft.com/office/drawing/2014/main" id="{70B93D60-3200-486E-BB33-CE4B327337FB}"/>
                </a:ext>
              </a:extLst>
            </p:cNvPr>
            <p:cNvGrpSpPr/>
            <p:nvPr/>
          </p:nvGrpSpPr>
          <p:grpSpPr>
            <a:xfrm>
              <a:off x="6293776" y="3305345"/>
              <a:ext cx="1694576" cy="247310"/>
              <a:chOff x="562062" y="3305344"/>
              <a:chExt cx="1694576" cy="247310"/>
            </a:xfrm>
          </p:grpSpPr>
          <p:sp>
            <p:nvSpPr>
              <p:cNvPr id="5" name="Rechteck 4">
                <a:extLst>
                  <a:ext uri="{FF2B5EF4-FFF2-40B4-BE49-F238E27FC236}">
                    <a16:creationId xmlns:a16="http://schemas.microsoft.com/office/drawing/2014/main" id="{AA5D8B96-B776-4561-8E81-A3306A7586A8}"/>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5AD4F6DA-6018-4918-BF0D-3CA5AA4E6D62}"/>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 name="Gruppieren 6">
              <a:extLst>
                <a:ext uri="{FF2B5EF4-FFF2-40B4-BE49-F238E27FC236}">
                  <a16:creationId xmlns:a16="http://schemas.microsoft.com/office/drawing/2014/main" id="{3E54B05A-8A85-439E-B769-A80CC3117EC2}"/>
                </a:ext>
              </a:extLst>
            </p:cNvPr>
            <p:cNvGrpSpPr/>
            <p:nvPr/>
          </p:nvGrpSpPr>
          <p:grpSpPr>
            <a:xfrm>
              <a:off x="8947546" y="2375422"/>
              <a:ext cx="1398" cy="2145600"/>
              <a:chOff x="5427677" y="2307054"/>
              <a:chExt cx="1398" cy="2145600"/>
            </a:xfrm>
          </p:grpSpPr>
          <p:cxnSp>
            <p:nvCxnSpPr>
              <p:cNvPr id="8" name="Gerader Verbinder 7">
                <a:extLst>
                  <a:ext uri="{FF2B5EF4-FFF2-40B4-BE49-F238E27FC236}">
                    <a16:creationId xmlns:a16="http://schemas.microsoft.com/office/drawing/2014/main" id="{394DB7CB-4AEB-4180-9790-3D847EF78BCB}"/>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15C389C3-A87C-42EA-81EF-DEAE2A88B1CC}"/>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03C96939-93C6-4DED-9345-E8F261DFF1DA}"/>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Gerader Verbinder 10">
              <a:extLst>
                <a:ext uri="{FF2B5EF4-FFF2-40B4-BE49-F238E27FC236}">
                  <a16:creationId xmlns:a16="http://schemas.microsoft.com/office/drawing/2014/main" id="{5B2A0DFB-7943-4F9D-8337-4E7C0C948EDB}"/>
                </a:ext>
              </a:extLst>
            </p:cNvPr>
            <p:cNvCxnSpPr>
              <a:cxnSpLocks/>
            </p:cNvCxnSpPr>
            <p:nvPr/>
          </p:nvCxnSpPr>
          <p:spPr>
            <a:xfrm>
              <a:off x="11149435" y="1314119"/>
              <a:ext cx="0" cy="4227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CD2D12E8-5845-4238-A6B2-1908FF07F051}"/>
                </a:ext>
              </a:extLst>
            </p:cNvPr>
            <p:cNvSpPr txBox="1"/>
            <p:nvPr/>
          </p:nvSpPr>
          <p:spPr>
            <a:xfrm>
              <a:off x="6552011" y="3595379"/>
              <a:ext cx="964734" cy="369332"/>
            </a:xfrm>
            <a:prstGeom prst="rect">
              <a:avLst/>
            </a:prstGeom>
            <a:noFill/>
          </p:spPr>
          <p:txBody>
            <a:bodyPr wrap="square" rtlCol="0">
              <a:spAutoFit/>
            </a:bodyPr>
            <a:lstStyle/>
            <a:p>
              <a:pPr algn="ctr"/>
              <a:r>
                <a:rPr lang="de-DE" b="1" dirty="0">
                  <a:solidFill>
                    <a:schemeClr val="accent1"/>
                  </a:solidFill>
                </a:rPr>
                <a:t>Quelle</a:t>
              </a:r>
            </a:p>
          </p:txBody>
        </p:sp>
        <p:sp>
          <p:nvSpPr>
            <p:cNvPr id="13" name="Textfeld 12">
              <a:extLst>
                <a:ext uri="{FF2B5EF4-FFF2-40B4-BE49-F238E27FC236}">
                  <a16:creationId xmlns:a16="http://schemas.microsoft.com/office/drawing/2014/main" id="{8954135B-27BD-49ED-8043-DE8834CEB136}"/>
                </a:ext>
              </a:extLst>
            </p:cNvPr>
            <p:cNvSpPr txBox="1"/>
            <p:nvPr/>
          </p:nvSpPr>
          <p:spPr>
            <a:xfrm>
              <a:off x="8240773" y="4524908"/>
              <a:ext cx="1413545" cy="369332"/>
            </a:xfrm>
            <a:prstGeom prst="rect">
              <a:avLst/>
            </a:prstGeom>
            <a:noFill/>
          </p:spPr>
          <p:txBody>
            <a:bodyPr wrap="square" rtlCol="0">
              <a:spAutoFit/>
            </a:bodyPr>
            <a:lstStyle/>
            <a:p>
              <a:pPr algn="ctr"/>
              <a:r>
                <a:rPr lang="de-DE" b="1" dirty="0">
                  <a:solidFill>
                    <a:schemeClr val="accent1"/>
                  </a:solidFill>
                </a:rPr>
                <a:t>Doppelspalt</a:t>
              </a:r>
            </a:p>
          </p:txBody>
        </p:sp>
        <p:sp>
          <p:nvSpPr>
            <p:cNvPr id="14" name="Textfeld 13">
              <a:extLst>
                <a:ext uri="{FF2B5EF4-FFF2-40B4-BE49-F238E27FC236}">
                  <a16:creationId xmlns:a16="http://schemas.microsoft.com/office/drawing/2014/main" id="{1F8E4A22-191D-4B49-BE24-3081CF4D3AC9}"/>
                </a:ext>
              </a:extLst>
            </p:cNvPr>
            <p:cNvSpPr txBox="1"/>
            <p:nvPr/>
          </p:nvSpPr>
          <p:spPr>
            <a:xfrm>
              <a:off x="10603060" y="5541304"/>
              <a:ext cx="964734" cy="369332"/>
            </a:xfrm>
            <a:prstGeom prst="rect">
              <a:avLst/>
            </a:prstGeom>
            <a:noFill/>
          </p:spPr>
          <p:txBody>
            <a:bodyPr wrap="square" rtlCol="0">
              <a:spAutoFit/>
            </a:bodyPr>
            <a:lstStyle/>
            <a:p>
              <a:pPr algn="ctr"/>
              <a:r>
                <a:rPr lang="de-DE" b="1" dirty="0">
                  <a:solidFill>
                    <a:schemeClr val="accent1"/>
                  </a:solidFill>
                </a:rPr>
                <a:t>Schirm</a:t>
              </a:r>
            </a:p>
          </p:txBody>
        </p:sp>
        <p:cxnSp>
          <p:nvCxnSpPr>
            <p:cNvPr id="32" name="Gerader Verbinder 31">
              <a:extLst>
                <a:ext uri="{FF2B5EF4-FFF2-40B4-BE49-F238E27FC236}">
                  <a16:creationId xmlns:a16="http://schemas.microsoft.com/office/drawing/2014/main" id="{D25F9A7E-CBAF-446C-B57F-DCE5FB0C77E6}"/>
                </a:ext>
              </a:extLst>
            </p:cNvPr>
            <p:cNvCxnSpPr>
              <a:cxnSpLocks/>
              <a:stCxn id="38" idx="2"/>
            </p:cNvCxnSpPr>
            <p:nvPr/>
          </p:nvCxnSpPr>
          <p:spPr>
            <a:xfrm>
              <a:off x="8177363" y="2375422"/>
              <a:ext cx="771581" cy="944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141B2238-55B5-4485-B966-DE88426386B1}"/>
                </a:ext>
              </a:extLst>
            </p:cNvPr>
            <p:cNvCxnSpPr>
              <a:cxnSpLocks/>
              <a:stCxn id="38" idx="2"/>
            </p:cNvCxnSpPr>
            <p:nvPr/>
          </p:nvCxnSpPr>
          <p:spPr>
            <a:xfrm>
              <a:off x="8177363" y="2375422"/>
              <a:ext cx="768786" cy="1219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5B87F0F6-FF2B-49DC-955B-BC26F998AC6E}"/>
                </a:ext>
              </a:extLst>
            </p:cNvPr>
            <p:cNvSpPr txBox="1"/>
            <p:nvPr/>
          </p:nvSpPr>
          <p:spPr>
            <a:xfrm>
              <a:off x="7015489" y="1852202"/>
              <a:ext cx="2323747" cy="523220"/>
            </a:xfrm>
            <a:prstGeom prst="rect">
              <a:avLst/>
            </a:prstGeom>
            <a:noFill/>
          </p:spPr>
          <p:txBody>
            <a:bodyPr wrap="square" rtlCol="0">
              <a:spAutoFit/>
            </a:bodyPr>
            <a:lstStyle/>
            <a:p>
              <a:pPr algn="ctr"/>
              <a:r>
                <a:rPr lang="de-DE" sz="1400" dirty="0"/>
                <a:t>Aufteilung auf zwei mögliche Wege</a:t>
              </a:r>
            </a:p>
          </p:txBody>
        </p:sp>
        <p:sp>
          <p:nvSpPr>
            <p:cNvPr id="41" name="Rechteck 40">
              <a:extLst>
                <a:ext uri="{FF2B5EF4-FFF2-40B4-BE49-F238E27FC236}">
                  <a16:creationId xmlns:a16="http://schemas.microsoft.com/office/drawing/2014/main" id="{03CCD7A6-B2F6-4B9C-8B57-4C3A134EB477}"/>
                </a:ext>
              </a:extLst>
            </p:cNvPr>
            <p:cNvSpPr/>
            <p:nvPr/>
          </p:nvSpPr>
          <p:spPr>
            <a:xfrm>
              <a:off x="9018165" y="2375422"/>
              <a:ext cx="2066946" cy="2149486"/>
            </a:xfrm>
            <a:prstGeom prst="rect">
              <a:avLst/>
            </a:prstGeom>
            <a:solidFill>
              <a:schemeClr val="bg1">
                <a:lumMod val="85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Überlagerung beider Wege</a:t>
              </a:r>
            </a:p>
          </p:txBody>
        </p:sp>
      </p:grpSp>
    </p:spTree>
    <p:extLst>
      <p:ext uri="{BB962C8B-B14F-4D97-AF65-F5344CB8AC3E}">
        <p14:creationId xmlns:p14="http://schemas.microsoft.com/office/powerpoint/2010/main" val="20046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D4A78-7EE5-4384-83D6-92467658E269}"/>
              </a:ext>
            </a:extLst>
          </p:cNvPr>
          <p:cNvSpPr>
            <a:spLocks noGrp="1"/>
          </p:cNvSpPr>
          <p:nvPr>
            <p:ph type="title"/>
          </p:nvPr>
        </p:nvSpPr>
        <p:spPr/>
        <p:txBody>
          <a:bodyPr/>
          <a:lstStyle/>
          <a:p>
            <a:r>
              <a:rPr lang="de-DE" sz="3200" dirty="0"/>
              <a:t>Eindeutige Messergebnisse</a:t>
            </a:r>
          </a:p>
        </p:txBody>
      </p:sp>
      <p:sp>
        <p:nvSpPr>
          <p:cNvPr id="3" name="Inhaltsplatzhalter 2">
            <a:extLst>
              <a:ext uri="{FF2B5EF4-FFF2-40B4-BE49-F238E27FC236}">
                <a16:creationId xmlns:a16="http://schemas.microsoft.com/office/drawing/2014/main" id="{19D87125-5840-4AE7-AC23-7E8E709530E9}"/>
              </a:ext>
            </a:extLst>
          </p:cNvPr>
          <p:cNvSpPr>
            <a:spLocks noGrp="1"/>
          </p:cNvSpPr>
          <p:nvPr>
            <p:ph sz="quarter" idx="10"/>
          </p:nvPr>
        </p:nvSpPr>
        <p:spPr/>
        <p:txBody>
          <a:bodyPr/>
          <a:lstStyle/>
          <a:p>
            <a:endParaRPr lang="de-DE" dirty="0"/>
          </a:p>
          <a:p>
            <a:endParaRPr lang="de-DE" dirty="0"/>
          </a:p>
          <a:p>
            <a:endParaRPr lang="de-DE" dirty="0"/>
          </a:p>
          <a:p>
            <a:endParaRPr lang="de-DE" dirty="0"/>
          </a:p>
          <a:p>
            <a:endParaRPr lang="de-DE" dirty="0"/>
          </a:p>
          <a:p>
            <a:endParaRPr lang="de-DE" dirty="0"/>
          </a:p>
          <a:p>
            <a:pPr marL="285750" indent="-285750">
              <a:buFont typeface="Arial" panose="020B0604020202020204" pitchFamily="34" charset="0"/>
              <a:buChar char="•"/>
            </a:pPr>
            <a:r>
              <a:rPr lang="de-DE" sz="2400" b="0" dirty="0"/>
              <a:t>Nie sprechen beide Detektoren in H1 und in H2 an</a:t>
            </a:r>
          </a:p>
          <a:p>
            <a:pPr marL="285750" indent="-285750">
              <a:buFont typeface="Arial" panose="020B0604020202020204" pitchFamily="34" charset="0"/>
              <a:buChar char="•"/>
            </a:pPr>
            <a:r>
              <a:rPr lang="de-DE" sz="2400" b="0" dirty="0"/>
              <a:t>Nie spricht keiner der Detektoren in H1 und in H2 an</a:t>
            </a:r>
          </a:p>
          <a:p>
            <a:pPr algn="ctr"/>
            <a:r>
              <a:rPr lang="de-DE" sz="2400" b="0" dirty="0">
                <a:sym typeface="Wingdings" panose="05000000000000000000" pitchFamily="2" charset="2"/>
              </a:rPr>
              <a:t> </a:t>
            </a:r>
            <a:r>
              <a:rPr lang="de-DE" sz="2400" b="0" dirty="0"/>
              <a:t>Es spricht nur </a:t>
            </a:r>
            <a:r>
              <a:rPr lang="de-DE" sz="2400" dirty="0"/>
              <a:t>entweder</a:t>
            </a:r>
            <a:r>
              <a:rPr lang="de-DE" sz="2400" b="0" dirty="0"/>
              <a:t> der Detektor in H1 </a:t>
            </a:r>
            <a:r>
              <a:rPr lang="de-DE" sz="2400" dirty="0"/>
              <a:t>oder </a:t>
            </a:r>
            <a:r>
              <a:rPr lang="de-DE" sz="2400" b="0" dirty="0"/>
              <a:t>in H2 an</a:t>
            </a:r>
          </a:p>
        </p:txBody>
      </p:sp>
      <p:grpSp>
        <p:nvGrpSpPr>
          <p:cNvPr id="4" name="Gruppieren 3">
            <a:extLst>
              <a:ext uri="{FF2B5EF4-FFF2-40B4-BE49-F238E27FC236}">
                <a16:creationId xmlns:a16="http://schemas.microsoft.com/office/drawing/2014/main" id="{8C406E4D-1A18-41FE-A482-DDCD32A0875C}"/>
              </a:ext>
            </a:extLst>
          </p:cNvPr>
          <p:cNvGrpSpPr/>
          <p:nvPr/>
        </p:nvGrpSpPr>
        <p:grpSpPr>
          <a:xfrm>
            <a:off x="2819656" y="2024458"/>
            <a:ext cx="921249" cy="124995"/>
            <a:chOff x="562062" y="3305344"/>
            <a:chExt cx="1694576" cy="247310"/>
          </a:xfrm>
        </p:grpSpPr>
        <p:sp>
          <p:nvSpPr>
            <p:cNvPr id="5" name="Rechteck 4">
              <a:extLst>
                <a:ext uri="{FF2B5EF4-FFF2-40B4-BE49-F238E27FC236}">
                  <a16:creationId xmlns:a16="http://schemas.microsoft.com/office/drawing/2014/main" id="{A62A0D32-ED0D-4174-B887-D6EFF3CC16F2}"/>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D9B5F11C-E2A9-4349-B49E-4F198F816A61}"/>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cxnSp>
        <p:nvCxnSpPr>
          <p:cNvPr id="7" name="Gerader Verbinder 6">
            <a:extLst>
              <a:ext uri="{FF2B5EF4-FFF2-40B4-BE49-F238E27FC236}">
                <a16:creationId xmlns:a16="http://schemas.microsoft.com/office/drawing/2014/main" id="{E45A830D-7C72-4823-9973-A5893F526A15}"/>
              </a:ext>
            </a:extLst>
          </p:cNvPr>
          <p:cNvCxnSpPr>
            <a:cxnSpLocks/>
          </p:cNvCxnSpPr>
          <p:nvPr/>
        </p:nvCxnSpPr>
        <p:spPr>
          <a:xfrm>
            <a:off x="4845500" y="1070868"/>
            <a:ext cx="0" cy="868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87D8EF07-12DC-45D3-BCF0-994388967B97}"/>
              </a:ext>
            </a:extLst>
          </p:cNvPr>
          <p:cNvCxnSpPr>
            <a:cxnSpLocks/>
          </p:cNvCxnSpPr>
          <p:nvPr/>
        </p:nvCxnSpPr>
        <p:spPr>
          <a:xfrm>
            <a:off x="4844321" y="2017892"/>
            <a:ext cx="0" cy="1736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4F4B9B9A-0DE5-4380-A73B-3C8218C59372}"/>
              </a:ext>
            </a:extLst>
          </p:cNvPr>
          <p:cNvCxnSpPr>
            <a:cxnSpLocks/>
          </p:cNvCxnSpPr>
          <p:nvPr/>
        </p:nvCxnSpPr>
        <p:spPr>
          <a:xfrm>
            <a:off x="4845500" y="2272701"/>
            <a:ext cx="0" cy="868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6702C458-0083-4B13-9AE9-4F9A57B8DFC5}"/>
              </a:ext>
            </a:extLst>
          </p:cNvPr>
          <p:cNvCxnSpPr>
            <a:cxnSpLocks/>
          </p:cNvCxnSpPr>
          <p:nvPr/>
        </p:nvCxnSpPr>
        <p:spPr>
          <a:xfrm>
            <a:off x="8561324" y="768507"/>
            <a:ext cx="0" cy="29734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8AE85EDD-B0D4-4839-9CF3-370857C869C7}"/>
              </a:ext>
            </a:extLst>
          </p:cNvPr>
          <p:cNvSpPr/>
          <p:nvPr/>
        </p:nvSpPr>
        <p:spPr>
          <a:xfrm>
            <a:off x="4946073" y="1446578"/>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H1</a:t>
            </a:r>
          </a:p>
        </p:txBody>
      </p:sp>
      <p:sp>
        <p:nvSpPr>
          <p:cNvPr id="12" name="Rechteck 11">
            <a:extLst>
              <a:ext uri="{FF2B5EF4-FFF2-40B4-BE49-F238E27FC236}">
                <a16:creationId xmlns:a16="http://schemas.microsoft.com/office/drawing/2014/main" id="{8163C16B-F47A-482D-A458-3366C0D95DF0}"/>
              </a:ext>
            </a:extLst>
          </p:cNvPr>
          <p:cNvSpPr/>
          <p:nvPr/>
        </p:nvSpPr>
        <p:spPr>
          <a:xfrm>
            <a:off x="4946073" y="2127539"/>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H2</a:t>
            </a:r>
          </a:p>
        </p:txBody>
      </p:sp>
    </p:spTree>
    <p:extLst>
      <p:ext uri="{BB962C8B-B14F-4D97-AF65-F5344CB8AC3E}">
        <p14:creationId xmlns:p14="http://schemas.microsoft.com/office/powerpoint/2010/main" val="113053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E0E22-4DBC-49F9-AA36-11F87A20AC46}"/>
              </a:ext>
            </a:extLst>
          </p:cNvPr>
          <p:cNvSpPr>
            <a:spLocks noGrp="1"/>
          </p:cNvSpPr>
          <p:nvPr>
            <p:ph type="title"/>
          </p:nvPr>
        </p:nvSpPr>
        <p:spPr/>
        <p:txBody>
          <a:bodyPr/>
          <a:lstStyle/>
          <a:p>
            <a:r>
              <a:rPr lang="de-DE" sz="3200" dirty="0"/>
              <a:t>Wesenszüge der Quantenphysik </a:t>
            </a:r>
            <a:r>
              <a:rPr lang="de-DE" sz="3200" dirty="0">
                <a:solidFill>
                  <a:srgbClr val="FF0000"/>
                </a:solidFill>
              </a:rPr>
              <a:t>4</a:t>
            </a:r>
            <a:br>
              <a:rPr lang="de-DE" sz="3200" dirty="0"/>
            </a:br>
            <a:r>
              <a:rPr lang="de-DE" sz="3200" b="0" dirty="0"/>
              <a:t>Eindeutige Messergebnisse</a:t>
            </a:r>
            <a:br>
              <a:rPr lang="de-DE" sz="3200" b="0" dirty="0"/>
            </a:br>
            <a:endParaRPr lang="de-DE" sz="3200" b="0" dirty="0"/>
          </a:p>
        </p:txBody>
      </p:sp>
      <p:sp>
        <p:nvSpPr>
          <p:cNvPr id="3" name="Inhaltsplatzhalter 2">
            <a:extLst>
              <a:ext uri="{FF2B5EF4-FFF2-40B4-BE49-F238E27FC236}">
                <a16:creationId xmlns:a16="http://schemas.microsoft.com/office/drawing/2014/main" id="{D9D8BC8D-1AE1-4E0F-9FC4-ED335F127624}"/>
              </a:ext>
            </a:extLst>
          </p:cNvPr>
          <p:cNvSpPr>
            <a:spLocks noGrp="1"/>
          </p:cNvSpPr>
          <p:nvPr>
            <p:ph sz="quarter" idx="10"/>
          </p:nvPr>
        </p:nvSpPr>
        <p:spPr>
          <a:xfrm>
            <a:off x="874711" y="1484314"/>
            <a:ext cx="10580688" cy="4418646"/>
          </a:xfrm>
        </p:spPr>
        <p:txBody>
          <a:bodyPr/>
          <a:lstStyle/>
          <a:p>
            <a:pPr lvl="2" indent="0">
              <a:buNone/>
            </a:pPr>
            <a:endParaRPr lang="de-DE" sz="2400" dirty="0"/>
          </a:p>
          <a:p>
            <a:pPr lvl="2" indent="0">
              <a:buNone/>
            </a:pPr>
            <a:endParaRPr lang="de-DE" sz="2400" dirty="0"/>
          </a:p>
          <a:p>
            <a:pPr lvl="2" indent="0">
              <a:buNone/>
            </a:pPr>
            <a:endParaRPr lang="de-DE" sz="2400" dirty="0"/>
          </a:p>
          <a:p>
            <a:pPr lvl="2" indent="0">
              <a:buNone/>
            </a:pPr>
            <a:endParaRPr lang="de-DE" sz="2400" dirty="0"/>
          </a:p>
        </p:txBody>
      </p:sp>
      <p:sp>
        <p:nvSpPr>
          <p:cNvPr id="5" name="Rechteck 4">
            <a:extLst>
              <a:ext uri="{FF2B5EF4-FFF2-40B4-BE49-F238E27FC236}">
                <a16:creationId xmlns:a16="http://schemas.microsoft.com/office/drawing/2014/main" id="{15286B95-4819-4E9C-A5D3-EDA21E886F64}"/>
              </a:ext>
            </a:extLst>
          </p:cNvPr>
          <p:cNvSpPr/>
          <p:nvPr/>
        </p:nvSpPr>
        <p:spPr>
          <a:xfrm>
            <a:off x="874712" y="1356722"/>
            <a:ext cx="10580688" cy="1188358"/>
          </a:xfrm>
          <a:prstGeom prst="rect">
            <a:avLst/>
          </a:prstGeom>
          <a:solidFill>
            <a:srgbClr val="E7E6E6"/>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de-DE" sz="2400" dirty="0"/>
              <a:t>Auch wenn die Quantenphysik im Allgemeinen </a:t>
            </a:r>
            <a:r>
              <a:rPr lang="de-DE" sz="2400" dirty="0" err="1"/>
              <a:t>indeterministisch</a:t>
            </a:r>
            <a:r>
              <a:rPr lang="de-DE" sz="2400" dirty="0"/>
              <a:t> ist, erhält man durch einen </a:t>
            </a:r>
            <a:r>
              <a:rPr lang="de-DE" sz="2400" b="1" dirty="0"/>
              <a:t>Messprozess immer ein eindeutiges Ergebnis.</a:t>
            </a:r>
          </a:p>
          <a:p>
            <a:pPr marL="0" marR="0" lvl="0" indent="0" defTabSz="914400" eaLnBrk="1" fontAlgn="auto" latinLnBrk="0" hangingPunct="1">
              <a:lnSpc>
                <a:spcPct val="150000"/>
              </a:lnSpc>
              <a:spcBef>
                <a:spcPts val="0"/>
              </a:spcBef>
              <a:spcAft>
                <a:spcPts val="80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de-DE"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6" name="Rechteck 5">
            <a:extLst>
              <a:ext uri="{FF2B5EF4-FFF2-40B4-BE49-F238E27FC236}">
                <a16:creationId xmlns:a16="http://schemas.microsoft.com/office/drawing/2014/main" id="{5E859727-C69E-4496-8D0B-3E6B399ECFB5}"/>
              </a:ext>
            </a:extLst>
          </p:cNvPr>
          <p:cNvSpPr/>
          <p:nvPr/>
        </p:nvSpPr>
        <p:spPr>
          <a:xfrm>
            <a:off x="8936610" y="5575384"/>
            <a:ext cx="2518789"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frei</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nach</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7899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D4A78-7EE5-4384-83D6-92467658E269}"/>
              </a:ext>
            </a:extLst>
          </p:cNvPr>
          <p:cNvSpPr>
            <a:spLocks noGrp="1"/>
          </p:cNvSpPr>
          <p:nvPr>
            <p:ph type="title"/>
          </p:nvPr>
        </p:nvSpPr>
        <p:spPr/>
        <p:txBody>
          <a:bodyPr/>
          <a:lstStyle/>
          <a:p>
            <a:r>
              <a:rPr lang="de-DE" sz="3200" dirty="0"/>
              <a:t>Eindeutige Messergebnisse</a:t>
            </a:r>
          </a:p>
        </p:txBody>
      </p:sp>
      <p:sp>
        <p:nvSpPr>
          <p:cNvPr id="3" name="Inhaltsplatzhalter 2">
            <a:extLst>
              <a:ext uri="{FF2B5EF4-FFF2-40B4-BE49-F238E27FC236}">
                <a16:creationId xmlns:a16="http://schemas.microsoft.com/office/drawing/2014/main" id="{19D87125-5840-4AE7-AC23-7E8E709530E9}"/>
              </a:ext>
            </a:extLst>
          </p:cNvPr>
          <p:cNvSpPr>
            <a:spLocks noGrp="1"/>
          </p:cNvSpPr>
          <p:nvPr>
            <p:ph sz="quarter" idx="10"/>
          </p:nvPr>
        </p:nvSpPr>
        <p:spPr>
          <a:xfrm>
            <a:off x="874710" y="1484313"/>
            <a:ext cx="10707683" cy="4344987"/>
          </a:xfrm>
        </p:spPr>
        <p:txBody>
          <a:bodyPr/>
          <a:lstStyle/>
          <a:p>
            <a:endParaRPr lang="de-DE" dirty="0"/>
          </a:p>
          <a:p>
            <a:endParaRPr lang="de-DE" dirty="0"/>
          </a:p>
          <a:p>
            <a:endParaRPr lang="de-DE" dirty="0"/>
          </a:p>
          <a:p>
            <a:endParaRPr lang="de-DE" dirty="0"/>
          </a:p>
          <a:p>
            <a:endParaRPr lang="de-DE" dirty="0"/>
          </a:p>
          <a:p>
            <a:endParaRPr lang="de-DE" dirty="0"/>
          </a:p>
          <a:p>
            <a:pPr marL="285750" indent="-285750">
              <a:buFont typeface="Arial" panose="020B0604020202020204" pitchFamily="34" charset="0"/>
              <a:buChar char="•"/>
            </a:pPr>
            <a:r>
              <a:rPr lang="de-DE" sz="2400" b="0" dirty="0"/>
              <a:t>Spricht Detektor in H1 an, spricht auch Detektor in H3 an</a:t>
            </a:r>
          </a:p>
          <a:p>
            <a:pPr marL="285750" indent="-285750">
              <a:buFont typeface="Arial" panose="020B0604020202020204" pitchFamily="34" charset="0"/>
              <a:buChar char="•"/>
            </a:pPr>
            <a:r>
              <a:rPr lang="de-DE" sz="2400" b="0" dirty="0"/>
              <a:t>Spricht Detektor in H2 an, spricht auch Detektor in H4 an</a:t>
            </a:r>
          </a:p>
          <a:p>
            <a:endParaRPr lang="de-DE" sz="2400" b="0" dirty="0">
              <a:sym typeface="Wingdings" panose="05000000000000000000" pitchFamily="2" charset="2"/>
            </a:endParaRPr>
          </a:p>
          <a:p>
            <a:r>
              <a:rPr lang="de-DE" sz="2400" b="0" dirty="0">
                <a:sym typeface="Wingdings" panose="05000000000000000000" pitchFamily="2" charset="2"/>
              </a:rPr>
              <a:t> </a:t>
            </a:r>
            <a:r>
              <a:rPr lang="de-DE" sz="2400" dirty="0">
                <a:sym typeface="Wingdings" panose="05000000000000000000" pitchFamily="2" charset="2"/>
              </a:rPr>
              <a:t>Gleiches Ergebnis der Ortsmessung auch bei wiederholtem Messprozess</a:t>
            </a:r>
            <a:endParaRPr lang="de-DE" sz="2400" dirty="0"/>
          </a:p>
        </p:txBody>
      </p:sp>
      <p:grpSp>
        <p:nvGrpSpPr>
          <p:cNvPr id="4" name="Gruppieren 3">
            <a:extLst>
              <a:ext uri="{FF2B5EF4-FFF2-40B4-BE49-F238E27FC236}">
                <a16:creationId xmlns:a16="http://schemas.microsoft.com/office/drawing/2014/main" id="{8C406E4D-1A18-41FE-A482-DDCD32A0875C}"/>
              </a:ext>
            </a:extLst>
          </p:cNvPr>
          <p:cNvGrpSpPr/>
          <p:nvPr/>
        </p:nvGrpSpPr>
        <p:grpSpPr>
          <a:xfrm>
            <a:off x="2819656" y="2024458"/>
            <a:ext cx="921249" cy="124995"/>
            <a:chOff x="562062" y="3305344"/>
            <a:chExt cx="1694576" cy="247310"/>
          </a:xfrm>
        </p:grpSpPr>
        <p:sp>
          <p:nvSpPr>
            <p:cNvPr id="5" name="Rechteck 4">
              <a:extLst>
                <a:ext uri="{FF2B5EF4-FFF2-40B4-BE49-F238E27FC236}">
                  <a16:creationId xmlns:a16="http://schemas.microsoft.com/office/drawing/2014/main" id="{A62A0D32-ED0D-4174-B887-D6EFF3CC16F2}"/>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D9B5F11C-E2A9-4349-B49E-4F198F816A61}"/>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cxnSp>
        <p:nvCxnSpPr>
          <p:cNvPr id="7" name="Gerader Verbinder 6">
            <a:extLst>
              <a:ext uri="{FF2B5EF4-FFF2-40B4-BE49-F238E27FC236}">
                <a16:creationId xmlns:a16="http://schemas.microsoft.com/office/drawing/2014/main" id="{E45A830D-7C72-4823-9973-A5893F526A15}"/>
              </a:ext>
            </a:extLst>
          </p:cNvPr>
          <p:cNvCxnSpPr>
            <a:cxnSpLocks/>
          </p:cNvCxnSpPr>
          <p:nvPr/>
        </p:nvCxnSpPr>
        <p:spPr>
          <a:xfrm>
            <a:off x="4845500" y="1070868"/>
            <a:ext cx="0" cy="868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87D8EF07-12DC-45D3-BCF0-994388967B97}"/>
              </a:ext>
            </a:extLst>
          </p:cNvPr>
          <p:cNvCxnSpPr>
            <a:cxnSpLocks/>
          </p:cNvCxnSpPr>
          <p:nvPr/>
        </p:nvCxnSpPr>
        <p:spPr>
          <a:xfrm>
            <a:off x="4844321" y="2017892"/>
            <a:ext cx="0" cy="1736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4F4B9B9A-0DE5-4380-A73B-3C8218C59372}"/>
              </a:ext>
            </a:extLst>
          </p:cNvPr>
          <p:cNvCxnSpPr>
            <a:cxnSpLocks/>
          </p:cNvCxnSpPr>
          <p:nvPr/>
        </p:nvCxnSpPr>
        <p:spPr>
          <a:xfrm>
            <a:off x="4845500" y="2272701"/>
            <a:ext cx="0" cy="868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6702C458-0083-4B13-9AE9-4F9A57B8DFC5}"/>
              </a:ext>
            </a:extLst>
          </p:cNvPr>
          <p:cNvCxnSpPr>
            <a:cxnSpLocks/>
          </p:cNvCxnSpPr>
          <p:nvPr/>
        </p:nvCxnSpPr>
        <p:spPr>
          <a:xfrm>
            <a:off x="8561324" y="768507"/>
            <a:ext cx="0" cy="29734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8AE85EDD-B0D4-4839-9CF3-370857C869C7}"/>
              </a:ext>
            </a:extLst>
          </p:cNvPr>
          <p:cNvSpPr/>
          <p:nvPr/>
        </p:nvSpPr>
        <p:spPr>
          <a:xfrm>
            <a:off x="4946073" y="1446578"/>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H1</a:t>
            </a:r>
          </a:p>
        </p:txBody>
      </p:sp>
      <p:sp>
        <p:nvSpPr>
          <p:cNvPr id="12" name="Rechteck 11">
            <a:extLst>
              <a:ext uri="{FF2B5EF4-FFF2-40B4-BE49-F238E27FC236}">
                <a16:creationId xmlns:a16="http://schemas.microsoft.com/office/drawing/2014/main" id="{8163C16B-F47A-482D-A458-3366C0D95DF0}"/>
              </a:ext>
            </a:extLst>
          </p:cNvPr>
          <p:cNvSpPr/>
          <p:nvPr/>
        </p:nvSpPr>
        <p:spPr>
          <a:xfrm>
            <a:off x="4946073" y="2127539"/>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H2</a:t>
            </a:r>
          </a:p>
        </p:txBody>
      </p:sp>
      <p:sp>
        <p:nvSpPr>
          <p:cNvPr id="13" name="Rechteck 12">
            <a:extLst>
              <a:ext uri="{FF2B5EF4-FFF2-40B4-BE49-F238E27FC236}">
                <a16:creationId xmlns:a16="http://schemas.microsoft.com/office/drawing/2014/main" id="{8B87B174-FD2B-444C-BE11-D7D7E218913D}"/>
              </a:ext>
            </a:extLst>
          </p:cNvPr>
          <p:cNvSpPr/>
          <p:nvPr/>
        </p:nvSpPr>
        <p:spPr>
          <a:xfrm>
            <a:off x="6393110" y="1446578"/>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H3</a:t>
            </a:r>
          </a:p>
        </p:txBody>
      </p:sp>
      <p:sp>
        <p:nvSpPr>
          <p:cNvPr id="14" name="Rechteck 13">
            <a:extLst>
              <a:ext uri="{FF2B5EF4-FFF2-40B4-BE49-F238E27FC236}">
                <a16:creationId xmlns:a16="http://schemas.microsoft.com/office/drawing/2014/main" id="{08683DD9-1A7B-4457-B406-C6ABBD51400D}"/>
              </a:ext>
            </a:extLst>
          </p:cNvPr>
          <p:cNvSpPr/>
          <p:nvPr/>
        </p:nvSpPr>
        <p:spPr>
          <a:xfrm>
            <a:off x="6393110" y="2127539"/>
            <a:ext cx="1339266" cy="571314"/>
          </a:xfrm>
          <a:prstGeom prst="rect">
            <a:avLst/>
          </a:prstGeom>
          <a:solidFill>
            <a:schemeClr val="bg1">
              <a:lumMod val="85000"/>
            </a:schemeClr>
          </a:solidFill>
          <a:ln w="9525" cap="flat" cmpd="sng" algn="ctr">
            <a:solidFill>
              <a:schemeClr val="dk1"/>
            </a:solidFill>
            <a:prstDash val="solid"/>
            <a:round/>
            <a:headEnd type="none" w="med" len="med"/>
            <a:tailEnd type="none" w="med" len="med"/>
          </a:ln>
        </p:spPr>
        <p:style>
          <a:lnRef idx="0">
            <a:scrgbClr r="0" g="0" b="0"/>
          </a:lnRef>
          <a:fillRef idx="1001">
            <a:schemeClr val="dk2"/>
          </a:fillRef>
          <a:effectRef idx="0">
            <a:scrgbClr r="0" g="0" b="0"/>
          </a:effectRef>
          <a:fontRef idx="minor">
            <a:schemeClr val="dk1"/>
          </a:fontRef>
        </p:style>
        <p:txBody>
          <a:bodyPr rtlCol="0" anchor="ctr"/>
          <a:lstStyle/>
          <a:p>
            <a:pPr algn="ctr"/>
            <a:r>
              <a:rPr lang="de-DE" dirty="0"/>
              <a:t>H4</a:t>
            </a:r>
          </a:p>
        </p:txBody>
      </p:sp>
    </p:spTree>
    <p:extLst>
      <p:ext uri="{BB962C8B-B14F-4D97-AF65-F5344CB8AC3E}">
        <p14:creationId xmlns:p14="http://schemas.microsoft.com/office/powerpoint/2010/main" val="2531195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E0E22-4DBC-49F9-AA36-11F87A20AC46}"/>
              </a:ext>
            </a:extLst>
          </p:cNvPr>
          <p:cNvSpPr>
            <a:spLocks noGrp="1"/>
          </p:cNvSpPr>
          <p:nvPr>
            <p:ph type="title"/>
          </p:nvPr>
        </p:nvSpPr>
        <p:spPr/>
        <p:txBody>
          <a:bodyPr/>
          <a:lstStyle/>
          <a:p>
            <a:r>
              <a:rPr lang="de-DE" sz="3200" dirty="0"/>
              <a:t>Wesenszüge der Quantenphysik </a:t>
            </a:r>
            <a:r>
              <a:rPr lang="de-DE" sz="3200" dirty="0">
                <a:solidFill>
                  <a:srgbClr val="FF0000"/>
                </a:solidFill>
              </a:rPr>
              <a:t>4</a:t>
            </a:r>
            <a:br>
              <a:rPr lang="de-DE" sz="3200" dirty="0"/>
            </a:br>
            <a:r>
              <a:rPr lang="de-DE" sz="3200" b="0" dirty="0"/>
              <a:t>Eindeutige Messergebnisse</a:t>
            </a:r>
            <a:br>
              <a:rPr lang="de-DE" sz="3200" b="0" dirty="0"/>
            </a:br>
            <a:endParaRPr lang="de-DE" sz="3200" b="0" dirty="0"/>
          </a:p>
        </p:txBody>
      </p:sp>
      <p:sp>
        <p:nvSpPr>
          <p:cNvPr id="3" name="Inhaltsplatzhalter 2">
            <a:extLst>
              <a:ext uri="{FF2B5EF4-FFF2-40B4-BE49-F238E27FC236}">
                <a16:creationId xmlns:a16="http://schemas.microsoft.com/office/drawing/2014/main" id="{D9D8BC8D-1AE1-4E0F-9FC4-ED335F127624}"/>
              </a:ext>
            </a:extLst>
          </p:cNvPr>
          <p:cNvSpPr>
            <a:spLocks noGrp="1"/>
          </p:cNvSpPr>
          <p:nvPr>
            <p:ph sz="quarter" idx="10"/>
          </p:nvPr>
        </p:nvSpPr>
        <p:spPr>
          <a:xfrm>
            <a:off x="874711" y="1484314"/>
            <a:ext cx="10580688" cy="4418646"/>
          </a:xfrm>
        </p:spPr>
        <p:txBody>
          <a:bodyPr/>
          <a:lstStyle/>
          <a:p>
            <a:pPr lvl="2" indent="0">
              <a:buNone/>
            </a:pPr>
            <a:endParaRPr lang="de-DE" sz="2400" dirty="0"/>
          </a:p>
          <a:p>
            <a:pPr lvl="2" indent="0">
              <a:buNone/>
            </a:pPr>
            <a:endParaRPr lang="de-DE" sz="2400" dirty="0"/>
          </a:p>
          <a:p>
            <a:pPr lvl="2" indent="0">
              <a:buNone/>
            </a:pPr>
            <a:endParaRPr lang="de-DE" sz="2400" dirty="0"/>
          </a:p>
          <a:p>
            <a:pPr lvl="2" indent="0">
              <a:buNone/>
            </a:pPr>
            <a:r>
              <a:rPr lang="de-DE" sz="2400" dirty="0"/>
              <a:t>Der</a:t>
            </a:r>
            <a:r>
              <a:rPr lang="de-DE" sz="2400" b="1" dirty="0"/>
              <a:t> Messprozess ist aktiv, </a:t>
            </a:r>
            <a:r>
              <a:rPr lang="de-DE" sz="2400" dirty="0"/>
              <a:t>also</a:t>
            </a:r>
            <a:r>
              <a:rPr lang="de-DE" sz="2400" b="1" dirty="0"/>
              <a:t> erzeugt das Messergebnis erst, </a:t>
            </a:r>
            <a:r>
              <a:rPr lang="de-DE" sz="2400" dirty="0"/>
              <a:t>indem er das</a:t>
            </a:r>
            <a:r>
              <a:rPr lang="de-DE" sz="2400" b="1" dirty="0"/>
              <a:t> Quantenobjekt auf diese Eigenschaft präpariert. </a:t>
            </a:r>
            <a:r>
              <a:rPr lang="de-DE" sz="2400" dirty="0"/>
              <a:t>Dadurch wird die</a:t>
            </a:r>
            <a:r>
              <a:rPr lang="de-DE" sz="2400" b="1" dirty="0"/>
              <a:t> Superposition aufgelöst.</a:t>
            </a:r>
          </a:p>
          <a:p>
            <a:pPr lvl="2" indent="0">
              <a:buNone/>
            </a:pPr>
            <a:r>
              <a:rPr lang="de-DE" sz="2400" dirty="0"/>
              <a:t>Ein wiederholter Messprozess bezüglich der gleichen Eigenschaft, ergibt somit auch wieder das gleiche Messergebnis.</a:t>
            </a:r>
          </a:p>
          <a:p>
            <a:pPr lvl="2" indent="0">
              <a:buNone/>
            </a:pPr>
            <a:endParaRPr lang="de-DE" sz="2400" dirty="0"/>
          </a:p>
        </p:txBody>
      </p:sp>
      <p:sp>
        <p:nvSpPr>
          <p:cNvPr id="5" name="Rechteck 4">
            <a:extLst>
              <a:ext uri="{FF2B5EF4-FFF2-40B4-BE49-F238E27FC236}">
                <a16:creationId xmlns:a16="http://schemas.microsoft.com/office/drawing/2014/main" id="{15286B95-4819-4E9C-A5D3-EDA21E886F64}"/>
              </a:ext>
            </a:extLst>
          </p:cNvPr>
          <p:cNvSpPr/>
          <p:nvPr/>
        </p:nvSpPr>
        <p:spPr>
          <a:xfrm>
            <a:off x="874712" y="1356722"/>
            <a:ext cx="10580688" cy="1188358"/>
          </a:xfrm>
          <a:prstGeom prst="rect">
            <a:avLst/>
          </a:prstGeom>
          <a:solidFill>
            <a:srgbClr val="E7E6E6"/>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panose="020B0604020202020204" pitchFamily="34" charset="0"/>
              <a:buChar char="•"/>
            </a:pPr>
            <a:r>
              <a:rPr lang="de-DE" sz="2400" dirty="0"/>
              <a:t>Auch wenn die Quantenphysik im Allgemeinen </a:t>
            </a:r>
            <a:r>
              <a:rPr lang="de-DE" sz="2400" dirty="0" err="1"/>
              <a:t>indeterministisch</a:t>
            </a:r>
            <a:r>
              <a:rPr lang="de-DE" sz="2400" dirty="0"/>
              <a:t> ist, erhält man durch einen </a:t>
            </a:r>
            <a:r>
              <a:rPr lang="de-DE" sz="2400" b="1" dirty="0"/>
              <a:t>Messprozess immer ein eindeutiges Ergebnis.</a:t>
            </a:r>
          </a:p>
          <a:p>
            <a:pPr marL="0" marR="0" lvl="0" indent="0" defTabSz="914400" eaLnBrk="1" fontAlgn="auto" latinLnBrk="0" hangingPunct="1">
              <a:lnSpc>
                <a:spcPct val="150000"/>
              </a:lnSpc>
              <a:spcBef>
                <a:spcPts val="0"/>
              </a:spcBef>
              <a:spcAft>
                <a:spcPts val="800"/>
              </a:spcAft>
              <a:buClrTx/>
              <a:buSzTx/>
              <a:buFontTx/>
              <a:buNone/>
              <a:tabLst/>
              <a:defRPr/>
            </a:pPr>
            <a:r>
              <a:rPr kumimoji="0" lang="de-DE" sz="1200" b="0" i="0" u="none" strike="noStrike" kern="0" cap="none" spc="0" normalizeH="0" baseline="0" noProof="0" dirty="0">
                <a:ln>
                  <a:noFill/>
                </a:ln>
                <a:solidFill>
                  <a:srgbClr val="000000"/>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de-DE"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6" name="Rechteck 5">
            <a:extLst>
              <a:ext uri="{FF2B5EF4-FFF2-40B4-BE49-F238E27FC236}">
                <a16:creationId xmlns:a16="http://schemas.microsoft.com/office/drawing/2014/main" id="{682677F8-0019-4FC4-85B9-7F29AF764634}"/>
              </a:ext>
            </a:extLst>
          </p:cNvPr>
          <p:cNvSpPr/>
          <p:nvPr/>
        </p:nvSpPr>
        <p:spPr>
          <a:xfrm>
            <a:off x="8936610" y="5575384"/>
            <a:ext cx="2518789" cy="253916"/>
          </a:xfrm>
          <a:prstGeom prst="rect">
            <a:avLst/>
          </a:prstGeom>
        </p:spPr>
        <p:txBody>
          <a:bodyPr wrap="square">
            <a:spAutoFit/>
          </a:bodyPr>
          <a:ls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frei</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nach</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Küblbeck</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und Müller, 2002)</a:t>
            </a:r>
            <a:endParaRPr lang="de-DE"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5251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33F5B-3B9C-4A99-8004-9530DF15B02C}"/>
              </a:ext>
            </a:extLst>
          </p:cNvPr>
          <p:cNvSpPr>
            <a:spLocks noGrp="1"/>
          </p:cNvSpPr>
          <p:nvPr>
            <p:ph type="title"/>
          </p:nvPr>
        </p:nvSpPr>
        <p:spPr>
          <a:xfrm>
            <a:off x="874712" y="346075"/>
            <a:ext cx="10580687" cy="684213"/>
          </a:xfrm>
        </p:spPr>
        <p:txBody>
          <a:bodyPr/>
          <a:lstStyle/>
          <a:p>
            <a:r>
              <a:rPr lang="de-DE" sz="2800" dirty="0"/>
              <a:t>Quellenverzeichnis</a:t>
            </a:r>
          </a:p>
        </p:txBody>
      </p:sp>
      <p:sp>
        <p:nvSpPr>
          <p:cNvPr id="3" name="Inhaltsplatzhalter 2">
            <a:extLst>
              <a:ext uri="{FF2B5EF4-FFF2-40B4-BE49-F238E27FC236}">
                <a16:creationId xmlns:a16="http://schemas.microsoft.com/office/drawing/2014/main" id="{D356E51F-5138-4BCB-8034-45331591EB0E}"/>
              </a:ext>
            </a:extLst>
          </p:cNvPr>
          <p:cNvSpPr>
            <a:spLocks noGrp="1"/>
          </p:cNvSpPr>
          <p:nvPr>
            <p:ph sz="quarter" idx="10"/>
          </p:nvPr>
        </p:nvSpPr>
        <p:spPr>
          <a:xfrm>
            <a:off x="874711" y="1484313"/>
            <a:ext cx="10580688" cy="4344987"/>
          </a:xfrm>
        </p:spPr>
        <p:txBody>
          <a:bodyPr/>
          <a:lstStyle/>
          <a:p>
            <a:r>
              <a:rPr lang="de-DE" b="0" dirty="0" err="1"/>
              <a:t>Küblbeck</a:t>
            </a:r>
            <a:r>
              <a:rPr lang="de-DE" b="0" dirty="0"/>
              <a:t>, J., &amp; Müller, R. (2002). </a:t>
            </a:r>
            <a:r>
              <a:rPr lang="de-DE" b="0" i="1" dirty="0"/>
              <a:t>Die Wesenszüge der Quantenphysik Modelle, Bilder und Experimente</a:t>
            </a:r>
            <a:r>
              <a:rPr lang="de-DE" b="0" dirty="0"/>
              <a:t> (2., überarbeitete Auflage). </a:t>
            </a:r>
            <a:r>
              <a:rPr lang="de-DE" b="0" dirty="0" err="1"/>
              <a:t>Aulis</a:t>
            </a:r>
            <a:r>
              <a:rPr lang="de-DE" b="0" dirty="0"/>
              <a:t>.</a:t>
            </a:r>
          </a:p>
          <a:p>
            <a:endParaRPr lang="en-US" b="0" dirty="0">
              <a:latin typeface="Open Sans" panose="020B0606030504020204" pitchFamily="34" charset="0"/>
              <a:ea typeface="Open Sans" panose="020B0606030504020204" pitchFamily="34" charset="0"/>
              <a:cs typeface="Open Sans" panose="020B0606030504020204" pitchFamily="34" charset="0"/>
            </a:endParaRPr>
          </a:p>
          <a:p>
            <a:endParaRPr lang="de-DE" b="0"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de-DE" dirty="0">
              <a:latin typeface="Open Sans" panose="020B0606030504020204" pitchFamily="34" charset="0"/>
              <a:ea typeface="Open Sans" panose="020B0606030504020204" pitchFamily="34" charset="0"/>
              <a:cs typeface="Open Sans" panose="020B0606030504020204" pitchFamily="34" charset="0"/>
            </a:endParaRPr>
          </a:p>
          <a:p>
            <a:endParaRPr lang="de-DE" dirty="0"/>
          </a:p>
        </p:txBody>
      </p:sp>
    </p:spTree>
    <p:extLst>
      <p:ext uri="{BB962C8B-B14F-4D97-AF65-F5344CB8AC3E}">
        <p14:creationId xmlns:p14="http://schemas.microsoft.com/office/powerpoint/2010/main" val="247978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7FCB6-DDED-47F4-901B-26C7C6814F85}"/>
              </a:ext>
            </a:extLst>
          </p:cNvPr>
          <p:cNvSpPr>
            <a:spLocks noGrp="1"/>
          </p:cNvSpPr>
          <p:nvPr>
            <p:ph type="title"/>
          </p:nvPr>
        </p:nvSpPr>
        <p:spPr/>
        <p:txBody>
          <a:bodyPr/>
          <a:lstStyle/>
          <a:p>
            <a:r>
              <a:rPr lang="de-DE" sz="3200" dirty="0"/>
              <a:t>Der Quantenradierer am Doppelspalt</a:t>
            </a:r>
          </a:p>
        </p:txBody>
      </p:sp>
      <p:sp>
        <p:nvSpPr>
          <p:cNvPr id="3" name="Inhaltsplatzhalter 2">
            <a:extLst>
              <a:ext uri="{FF2B5EF4-FFF2-40B4-BE49-F238E27FC236}">
                <a16:creationId xmlns:a16="http://schemas.microsoft.com/office/drawing/2014/main" id="{1092638F-1C52-47EF-853C-7E8FF6821A43}"/>
              </a:ext>
            </a:extLst>
          </p:cNvPr>
          <p:cNvSpPr>
            <a:spLocks noGrp="1"/>
          </p:cNvSpPr>
          <p:nvPr>
            <p:ph sz="quarter" idx="10"/>
          </p:nvPr>
        </p:nvSpPr>
        <p:spPr/>
        <p:txBody>
          <a:bodyPr/>
          <a:lstStyle/>
          <a:p>
            <a:pPr lvl="0"/>
            <a:r>
              <a:rPr lang="de-DE" sz="2400" u="sng" dirty="0">
                <a:solidFill>
                  <a:srgbClr val="00305D"/>
                </a:solidFill>
              </a:rPr>
              <a:t>Aufgabe:</a:t>
            </a:r>
          </a:p>
          <a:p>
            <a:pPr algn="just">
              <a:lnSpc>
                <a:spcPct val="107000"/>
              </a:lnSpc>
              <a:spcAft>
                <a:spcPts val="800"/>
              </a:spcAft>
            </a:pPr>
            <a:r>
              <a:rPr lang="de-DE" sz="2400" b="0" dirty="0"/>
              <a:t>Wende dein Wissen zum Quantenradierer im Mach-Zehnder-Interferometer nun auf den Quantenradierer am Doppelspalt an. Verwende bei deinen Erklärungen dein Vorwissen zu den </a:t>
            </a:r>
            <a:r>
              <a:rPr lang="de-DE" sz="2400" b="0" dirty="0" err="1"/>
              <a:t>Interferometerexperimenten</a:t>
            </a:r>
            <a:r>
              <a:rPr lang="de-DE" sz="2400" b="0" dirty="0"/>
              <a:t>. Bearbeite dazu das Arbeitsblatt.</a:t>
            </a:r>
          </a:p>
          <a:p>
            <a:endParaRPr lang="de-DE" dirty="0"/>
          </a:p>
        </p:txBody>
      </p:sp>
      <p:pic>
        <p:nvPicPr>
          <p:cNvPr id="4" name="Grafik 3" descr="Stoppuhr">
            <a:extLst>
              <a:ext uri="{FF2B5EF4-FFF2-40B4-BE49-F238E27FC236}">
                <a16:creationId xmlns:a16="http://schemas.microsoft.com/office/drawing/2014/main" id="{8760B8F1-6C39-477B-AE29-8D8A92425D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06026" y="3840218"/>
            <a:ext cx="1989082" cy="1989082"/>
          </a:xfrm>
          <a:prstGeom prst="rect">
            <a:avLst/>
          </a:prstGeom>
        </p:spPr>
      </p:pic>
      <p:sp>
        <p:nvSpPr>
          <p:cNvPr id="5" name="Textfeld 4">
            <a:extLst>
              <a:ext uri="{FF2B5EF4-FFF2-40B4-BE49-F238E27FC236}">
                <a16:creationId xmlns:a16="http://schemas.microsoft.com/office/drawing/2014/main" id="{9400C68F-BF99-460C-B9E7-570A40620D75}"/>
              </a:ext>
            </a:extLst>
          </p:cNvPr>
          <p:cNvSpPr txBox="1"/>
          <p:nvPr/>
        </p:nvSpPr>
        <p:spPr>
          <a:xfrm>
            <a:off x="6368892" y="4606078"/>
            <a:ext cx="2307266" cy="461665"/>
          </a:xfrm>
          <a:prstGeom prst="rect">
            <a:avLst/>
          </a:prstGeom>
          <a:noFill/>
        </p:spPr>
        <p:txBody>
          <a:bodyPr wrap="square" rtlCol="0">
            <a:spAutoFit/>
          </a:bodyPr>
          <a:lstStyle/>
          <a:p>
            <a:r>
              <a:rPr lang="de-DE" sz="2400" b="1" dirty="0">
                <a:solidFill>
                  <a:schemeClr val="accent1"/>
                </a:solidFill>
              </a:rPr>
              <a:t>Zeit: 15 min</a:t>
            </a:r>
          </a:p>
        </p:txBody>
      </p:sp>
    </p:spTree>
    <p:extLst>
      <p:ext uri="{BB962C8B-B14F-4D97-AF65-F5344CB8AC3E}">
        <p14:creationId xmlns:p14="http://schemas.microsoft.com/office/powerpoint/2010/main" val="75823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a:t>
            </a:r>
            <a:endParaRPr lang="de-DE" dirty="0"/>
          </a:p>
        </p:txBody>
      </p:sp>
      <p:sp>
        <p:nvSpPr>
          <p:cNvPr id="4" name="Inhaltsplatzhalter 3">
            <a:extLst>
              <a:ext uri="{FF2B5EF4-FFF2-40B4-BE49-F238E27FC236}">
                <a16:creationId xmlns:a16="http://schemas.microsoft.com/office/drawing/2014/main" id="{59095CFF-D9AA-48BD-8964-000C536DB9AC}"/>
              </a:ext>
            </a:extLst>
          </p:cNvPr>
          <p:cNvSpPr>
            <a:spLocks noGrp="1"/>
          </p:cNvSpPr>
          <p:nvPr>
            <p:ph sz="quarter" idx="10"/>
          </p:nvPr>
        </p:nvSpPr>
        <p:spPr>
          <a:xfrm>
            <a:off x="874710" y="2744314"/>
            <a:ext cx="10697529" cy="3084986"/>
          </a:xfrm>
        </p:spPr>
        <p:txBody>
          <a:bodyPr/>
          <a:lstStyle/>
          <a:p>
            <a:pPr lvl="5"/>
            <a:r>
              <a:rPr lang="de-DE" sz="2400" dirty="0">
                <a:sym typeface="Wingdings" panose="05000000000000000000" pitchFamily="2" charset="2"/>
              </a:rPr>
              <a:t>Für das Photon gibt es </a:t>
            </a:r>
            <a:r>
              <a:rPr lang="de-DE" sz="2400" b="1" dirty="0">
                <a:sym typeface="Wingdings" panose="05000000000000000000" pitchFamily="2" charset="2"/>
              </a:rPr>
              <a:t>klassisch</a:t>
            </a:r>
            <a:r>
              <a:rPr lang="de-DE" sz="2400" dirty="0">
                <a:sym typeface="Wingdings" panose="05000000000000000000" pitchFamily="2" charset="2"/>
              </a:rPr>
              <a:t> zwei Möglichkeiten:</a:t>
            </a:r>
          </a:p>
          <a:p>
            <a:pPr marL="594900" lvl="7" indent="-342900">
              <a:buFont typeface="Arial" panose="020B0604020202020204" pitchFamily="34" charset="0"/>
              <a:buChar char="•"/>
            </a:pPr>
            <a:r>
              <a:rPr lang="de-DE" sz="2400" dirty="0">
                <a:sym typeface="Wingdings" panose="05000000000000000000" pitchFamily="2" charset="2"/>
              </a:rPr>
              <a:t>Photon geht durch Spalt 1</a:t>
            </a:r>
          </a:p>
          <a:p>
            <a:pPr marL="594900" lvl="7" indent="-342900">
              <a:buFont typeface="Arial" panose="020B0604020202020204" pitchFamily="34" charset="0"/>
              <a:buChar char="•"/>
            </a:pPr>
            <a:r>
              <a:rPr lang="de-DE" sz="2400" dirty="0">
                <a:sym typeface="Wingdings" panose="05000000000000000000" pitchFamily="2" charset="2"/>
              </a:rPr>
              <a:t>Photon geht durch Spalt 2</a:t>
            </a:r>
          </a:p>
          <a:p>
            <a:pPr marL="594900" lvl="7" indent="-342900">
              <a:buFont typeface="Arial" panose="020B0604020202020204" pitchFamily="34" charset="0"/>
              <a:buChar char="•"/>
            </a:pPr>
            <a:endParaRPr lang="de-DE" sz="2400" b="1" dirty="0">
              <a:sym typeface="Wingdings" panose="05000000000000000000" pitchFamily="2" charset="2"/>
            </a:endParaRPr>
          </a:p>
          <a:p>
            <a:pPr lvl="4"/>
            <a:r>
              <a:rPr lang="de-DE" sz="2400" b="0" dirty="0">
                <a:sym typeface="Wingdings" panose="05000000000000000000" pitchFamily="2" charset="2"/>
              </a:rPr>
              <a:t>In der Quantenphysik gibt es noch eine dritte Möglichkeit:</a:t>
            </a:r>
          </a:p>
          <a:p>
            <a:pPr marL="594900" lvl="6" indent="-342900">
              <a:buFont typeface="Arial" panose="020B0604020202020204" pitchFamily="34" charset="0"/>
              <a:buChar char="•"/>
            </a:pPr>
            <a:r>
              <a:rPr lang="de-DE" sz="2400" dirty="0">
                <a:sym typeface="Wingdings" panose="05000000000000000000" pitchFamily="2" charset="2"/>
              </a:rPr>
              <a:t>Die </a:t>
            </a:r>
            <a:r>
              <a:rPr lang="de-DE" sz="2400" b="1" dirty="0">
                <a:sym typeface="Wingdings" panose="05000000000000000000" pitchFamily="2" charset="2"/>
              </a:rPr>
              <a:t>Überlagerung/Superposition</a:t>
            </a:r>
            <a:r>
              <a:rPr lang="de-DE" sz="2400" dirty="0">
                <a:sym typeface="Wingdings" panose="05000000000000000000" pitchFamily="2" charset="2"/>
              </a:rPr>
              <a:t> aus beiden klassischen Möglichkeiten</a:t>
            </a:r>
          </a:p>
          <a:p>
            <a:pPr lvl="6" indent="0">
              <a:buNone/>
            </a:pPr>
            <a:r>
              <a:rPr lang="de-DE" sz="2400" b="1" dirty="0">
                <a:sym typeface="Wingdings" panose="05000000000000000000" pitchFamily="2" charset="2"/>
              </a:rPr>
              <a:t>	</a:t>
            </a:r>
          </a:p>
        </p:txBody>
      </p:sp>
      <p:grpSp>
        <p:nvGrpSpPr>
          <p:cNvPr id="18" name="Gruppieren 17">
            <a:extLst>
              <a:ext uri="{FF2B5EF4-FFF2-40B4-BE49-F238E27FC236}">
                <a16:creationId xmlns:a16="http://schemas.microsoft.com/office/drawing/2014/main" id="{91B7C712-FA45-4FFD-8705-0A9478E36253}"/>
              </a:ext>
            </a:extLst>
          </p:cNvPr>
          <p:cNvGrpSpPr/>
          <p:nvPr/>
        </p:nvGrpSpPr>
        <p:grpSpPr>
          <a:xfrm>
            <a:off x="3879824" y="1733457"/>
            <a:ext cx="921249" cy="124995"/>
            <a:chOff x="562062" y="3305344"/>
            <a:chExt cx="1694576" cy="247310"/>
          </a:xfrm>
        </p:grpSpPr>
        <p:sp>
          <p:nvSpPr>
            <p:cNvPr id="19" name="Rechteck 18">
              <a:extLst>
                <a:ext uri="{FF2B5EF4-FFF2-40B4-BE49-F238E27FC236}">
                  <a16:creationId xmlns:a16="http://schemas.microsoft.com/office/drawing/2014/main" id="{31D3C1BF-5B02-4321-9E72-4A3D9E403234}"/>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F9DD16C0-6DF2-47E2-9624-46245AF6359E}"/>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1" name="Gruppieren 20">
            <a:extLst>
              <a:ext uri="{FF2B5EF4-FFF2-40B4-BE49-F238E27FC236}">
                <a16:creationId xmlns:a16="http://schemas.microsoft.com/office/drawing/2014/main" id="{C364E14C-19FD-4B33-82D4-705CECB87686}"/>
              </a:ext>
            </a:extLst>
          </p:cNvPr>
          <p:cNvGrpSpPr/>
          <p:nvPr/>
        </p:nvGrpSpPr>
        <p:grpSpPr>
          <a:xfrm>
            <a:off x="5831778" y="1260235"/>
            <a:ext cx="760" cy="1084425"/>
            <a:chOff x="5427677" y="2307054"/>
            <a:chExt cx="1398" cy="2145600"/>
          </a:xfrm>
        </p:grpSpPr>
        <p:cxnSp>
          <p:nvCxnSpPr>
            <p:cNvPr id="22" name="Gerader Verbinder 21">
              <a:extLst>
                <a:ext uri="{FF2B5EF4-FFF2-40B4-BE49-F238E27FC236}">
                  <a16:creationId xmlns:a16="http://schemas.microsoft.com/office/drawing/2014/main" id="{70DADB90-6017-4923-9817-1CD81F6F5CB2}"/>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5B758BC-CE7F-4B34-9955-884B87655D38}"/>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462587A-04D0-4559-8B02-7A965F60AF97}"/>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Gerader Verbinder 24">
            <a:extLst>
              <a:ext uri="{FF2B5EF4-FFF2-40B4-BE49-F238E27FC236}">
                <a16:creationId xmlns:a16="http://schemas.microsoft.com/office/drawing/2014/main" id="{1B48ED43-0086-4C9A-B485-6868BB54F858}"/>
              </a:ext>
            </a:extLst>
          </p:cNvPr>
          <p:cNvCxnSpPr>
            <a:cxnSpLocks/>
          </p:cNvCxnSpPr>
          <p:nvPr/>
        </p:nvCxnSpPr>
        <p:spPr>
          <a:xfrm>
            <a:off x="7866583" y="1056916"/>
            <a:ext cx="0" cy="1585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E46D6D68-68C0-41BD-B7F4-4246E2F729B1}"/>
              </a:ext>
            </a:extLst>
          </p:cNvPr>
          <p:cNvSpPr/>
          <p:nvPr/>
        </p:nvSpPr>
        <p:spPr>
          <a:xfrm>
            <a:off x="3676453" y="952107"/>
            <a:ext cx="4543720" cy="1751009"/>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76F26D3F-D7D2-494A-A3EE-C84CE8254EEB}"/>
              </a:ext>
            </a:extLst>
          </p:cNvPr>
          <p:cNvSpPr txBox="1"/>
          <p:nvPr/>
        </p:nvSpPr>
        <p:spPr>
          <a:xfrm>
            <a:off x="10210801" y="10505"/>
            <a:ext cx="1981200" cy="369332"/>
          </a:xfrm>
          <a:prstGeom prst="rect">
            <a:avLst/>
          </a:prstGeom>
          <a:noFill/>
        </p:spPr>
        <p:txBody>
          <a:bodyPr wrap="square" rtlCol="0">
            <a:spAutoFit/>
          </a:bodyPr>
          <a:lstStyle/>
          <a:p>
            <a:pPr algn="ctr"/>
            <a:r>
              <a:rPr lang="de-DE" sz="1800" b="1" dirty="0">
                <a:solidFill>
                  <a:srgbClr val="FF0000"/>
                </a:solidFill>
              </a:rPr>
              <a:t>Einzelphotonen</a:t>
            </a:r>
            <a:endParaRPr lang="de-DE" b="1" dirty="0">
              <a:solidFill>
                <a:srgbClr val="FF0000"/>
              </a:solidFill>
            </a:endParaRPr>
          </a:p>
        </p:txBody>
      </p:sp>
    </p:spTree>
    <p:extLst>
      <p:ext uri="{BB962C8B-B14F-4D97-AF65-F5344CB8AC3E}">
        <p14:creationId xmlns:p14="http://schemas.microsoft.com/office/powerpoint/2010/main" val="380206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 (1)</a:t>
            </a:r>
            <a:endParaRPr lang="de-DE" dirty="0"/>
          </a:p>
        </p:txBody>
      </p:sp>
      <p:sp>
        <p:nvSpPr>
          <p:cNvPr id="4" name="Inhaltsplatzhalter 3">
            <a:extLst>
              <a:ext uri="{FF2B5EF4-FFF2-40B4-BE49-F238E27FC236}">
                <a16:creationId xmlns:a16="http://schemas.microsoft.com/office/drawing/2014/main" id="{59095CFF-D9AA-48BD-8964-000C536DB9AC}"/>
              </a:ext>
            </a:extLst>
          </p:cNvPr>
          <p:cNvSpPr>
            <a:spLocks noGrp="1"/>
          </p:cNvSpPr>
          <p:nvPr>
            <p:ph sz="quarter" idx="10"/>
          </p:nvPr>
        </p:nvSpPr>
        <p:spPr>
          <a:xfrm>
            <a:off x="874711" y="2744314"/>
            <a:ext cx="10580688" cy="3084986"/>
          </a:xfrm>
        </p:spPr>
        <p:txBody>
          <a:bodyPr/>
          <a:lstStyle/>
          <a:p>
            <a:pPr lvl="5"/>
            <a:r>
              <a:rPr lang="de-DE" sz="2400" b="1" dirty="0"/>
              <a:t>Filter 1: 90°		Filter 2: 90°	</a:t>
            </a:r>
            <a:r>
              <a:rPr lang="de-DE" sz="2400" dirty="0"/>
              <a:t>	</a:t>
            </a:r>
          </a:p>
          <a:p>
            <a:pPr lvl="5"/>
            <a:r>
              <a:rPr lang="de-DE" sz="2400" dirty="0">
                <a:sym typeface="Wingdings" panose="05000000000000000000" pitchFamily="2" charset="2"/>
              </a:rPr>
              <a:t>Photonen beider Spalte </a:t>
            </a:r>
            <a:r>
              <a:rPr lang="de-DE" sz="2400" b="1" dirty="0">
                <a:sym typeface="Wingdings" panose="05000000000000000000" pitchFamily="2" charset="2"/>
              </a:rPr>
              <a:t>gleich polarisiert</a:t>
            </a:r>
          </a:p>
          <a:p>
            <a:pPr lvl="5"/>
            <a:endParaRPr lang="de-DE" sz="2400" b="1" dirty="0">
              <a:sym typeface="Wingdings" panose="05000000000000000000" pitchFamily="2" charset="2"/>
            </a:endParaRPr>
          </a:p>
          <a:p>
            <a:pPr lvl="5"/>
            <a:r>
              <a:rPr lang="de-DE" sz="2400" b="1" dirty="0">
                <a:sym typeface="Wingdings" panose="05000000000000000000" pitchFamily="2" charset="2"/>
              </a:rPr>
              <a:t>Ununterscheidbarkeit  Superposition </a:t>
            </a:r>
            <a:r>
              <a:rPr lang="de-DE" sz="2400" dirty="0">
                <a:sym typeface="Wingdings" panose="05000000000000000000" pitchFamily="2" charset="2"/>
              </a:rPr>
              <a:t>beider Zustände</a:t>
            </a:r>
          </a:p>
          <a:p>
            <a:pPr lvl="5"/>
            <a:endParaRPr lang="de-DE" sz="2400" b="1" dirty="0">
              <a:sym typeface="Wingdings" panose="05000000000000000000" pitchFamily="2" charset="2"/>
            </a:endParaRPr>
          </a:p>
          <a:p>
            <a:pPr lvl="5"/>
            <a:r>
              <a:rPr lang="de-DE" sz="2400" dirty="0">
                <a:sym typeface="Wingdings" panose="05000000000000000000" pitchFamily="2" charset="2"/>
              </a:rPr>
              <a:t>Es </a:t>
            </a:r>
            <a:r>
              <a:rPr lang="de-DE" sz="2400" b="1" dirty="0">
                <a:sym typeface="Wingdings" panose="05000000000000000000" pitchFamily="2" charset="2"/>
              </a:rPr>
              <a:t>ist nicht möglich </a:t>
            </a:r>
            <a:r>
              <a:rPr lang="de-DE" sz="2400" dirty="0">
                <a:sym typeface="Wingdings" panose="05000000000000000000" pitchFamily="2" charset="2"/>
              </a:rPr>
              <a:t>zu bestimmen, ob das Photon durch den rechten oder den linken Spalt gelaufen ist </a:t>
            </a:r>
          </a:p>
          <a:p>
            <a:pPr lvl="5"/>
            <a:r>
              <a:rPr lang="de-DE" sz="2400" b="1" dirty="0">
                <a:solidFill>
                  <a:srgbClr val="FF0000"/>
                </a:solidFill>
                <a:sym typeface="Wingdings" panose="05000000000000000000" pitchFamily="2" charset="2"/>
              </a:rPr>
              <a:t> Interferenzmuster eines Doppelspalts</a:t>
            </a:r>
          </a:p>
        </p:txBody>
      </p:sp>
      <p:grpSp>
        <p:nvGrpSpPr>
          <p:cNvPr id="18" name="Gruppieren 17">
            <a:extLst>
              <a:ext uri="{FF2B5EF4-FFF2-40B4-BE49-F238E27FC236}">
                <a16:creationId xmlns:a16="http://schemas.microsoft.com/office/drawing/2014/main" id="{91B7C712-FA45-4FFD-8705-0A9478E36253}"/>
              </a:ext>
            </a:extLst>
          </p:cNvPr>
          <p:cNvGrpSpPr/>
          <p:nvPr/>
        </p:nvGrpSpPr>
        <p:grpSpPr>
          <a:xfrm>
            <a:off x="3879824" y="1733457"/>
            <a:ext cx="921249" cy="124995"/>
            <a:chOff x="562062" y="3305344"/>
            <a:chExt cx="1694576" cy="247310"/>
          </a:xfrm>
        </p:grpSpPr>
        <p:sp>
          <p:nvSpPr>
            <p:cNvPr id="19" name="Rechteck 18">
              <a:extLst>
                <a:ext uri="{FF2B5EF4-FFF2-40B4-BE49-F238E27FC236}">
                  <a16:creationId xmlns:a16="http://schemas.microsoft.com/office/drawing/2014/main" id="{31D3C1BF-5B02-4321-9E72-4A3D9E403234}"/>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F9DD16C0-6DF2-47E2-9624-46245AF6359E}"/>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1" name="Gruppieren 20">
            <a:extLst>
              <a:ext uri="{FF2B5EF4-FFF2-40B4-BE49-F238E27FC236}">
                <a16:creationId xmlns:a16="http://schemas.microsoft.com/office/drawing/2014/main" id="{C364E14C-19FD-4B33-82D4-705CECB87686}"/>
              </a:ext>
            </a:extLst>
          </p:cNvPr>
          <p:cNvGrpSpPr/>
          <p:nvPr/>
        </p:nvGrpSpPr>
        <p:grpSpPr>
          <a:xfrm>
            <a:off x="5831778" y="1260235"/>
            <a:ext cx="760" cy="1084425"/>
            <a:chOff x="5427677" y="2307054"/>
            <a:chExt cx="1398" cy="2145600"/>
          </a:xfrm>
        </p:grpSpPr>
        <p:cxnSp>
          <p:nvCxnSpPr>
            <p:cNvPr id="22" name="Gerader Verbinder 21">
              <a:extLst>
                <a:ext uri="{FF2B5EF4-FFF2-40B4-BE49-F238E27FC236}">
                  <a16:creationId xmlns:a16="http://schemas.microsoft.com/office/drawing/2014/main" id="{70DADB90-6017-4923-9817-1CD81F6F5CB2}"/>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5B758BC-CE7F-4B34-9955-884B87655D38}"/>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462587A-04D0-4559-8B02-7A965F60AF97}"/>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Gerader Verbinder 24">
            <a:extLst>
              <a:ext uri="{FF2B5EF4-FFF2-40B4-BE49-F238E27FC236}">
                <a16:creationId xmlns:a16="http://schemas.microsoft.com/office/drawing/2014/main" id="{1B48ED43-0086-4C9A-B485-6868BB54F858}"/>
              </a:ext>
            </a:extLst>
          </p:cNvPr>
          <p:cNvCxnSpPr>
            <a:cxnSpLocks/>
          </p:cNvCxnSpPr>
          <p:nvPr/>
        </p:nvCxnSpPr>
        <p:spPr>
          <a:xfrm>
            <a:off x="7866583" y="1056916"/>
            <a:ext cx="0" cy="1585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E46D6D68-68C0-41BD-B7F4-4246E2F729B1}"/>
              </a:ext>
            </a:extLst>
          </p:cNvPr>
          <p:cNvSpPr/>
          <p:nvPr/>
        </p:nvSpPr>
        <p:spPr>
          <a:xfrm>
            <a:off x="3676453" y="952107"/>
            <a:ext cx="4543720" cy="1751009"/>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59E700EA-6848-4BED-9C35-CCF20F2A21E2}"/>
              </a:ext>
            </a:extLst>
          </p:cNvPr>
          <p:cNvSpPr/>
          <p:nvPr/>
        </p:nvSpPr>
        <p:spPr>
          <a:xfrm>
            <a:off x="5909622" y="1553159"/>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5D3562B0-B960-4C71-8246-A05294E109D7}"/>
              </a:ext>
            </a:extLst>
          </p:cNvPr>
          <p:cNvSpPr/>
          <p:nvPr/>
        </p:nvSpPr>
        <p:spPr>
          <a:xfrm>
            <a:off x="5908862" y="1828304"/>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69B25A37-4A2C-482A-9451-1D152F0472B6}"/>
              </a:ext>
            </a:extLst>
          </p:cNvPr>
          <p:cNvCxnSpPr>
            <a:cxnSpLocks/>
          </p:cNvCxnSpPr>
          <p:nvPr/>
        </p:nvCxnSpPr>
        <p:spPr>
          <a:xfrm>
            <a:off x="5890519" y="1680916"/>
            <a:ext cx="41428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E9F82CDB-C155-4C01-841E-F41042C6C740}"/>
              </a:ext>
            </a:extLst>
          </p:cNvPr>
          <p:cNvCxnSpPr>
            <a:cxnSpLocks/>
          </p:cNvCxnSpPr>
          <p:nvPr/>
        </p:nvCxnSpPr>
        <p:spPr>
          <a:xfrm>
            <a:off x="5887199" y="1966471"/>
            <a:ext cx="4176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34FB0E28-7499-465C-9CB4-9400AC926F86}"/>
              </a:ext>
            </a:extLst>
          </p:cNvPr>
          <p:cNvSpPr txBox="1"/>
          <p:nvPr/>
        </p:nvSpPr>
        <p:spPr>
          <a:xfrm>
            <a:off x="10210801" y="10505"/>
            <a:ext cx="1981200" cy="369332"/>
          </a:xfrm>
          <a:prstGeom prst="rect">
            <a:avLst/>
          </a:prstGeom>
          <a:noFill/>
        </p:spPr>
        <p:txBody>
          <a:bodyPr wrap="square" rtlCol="0">
            <a:spAutoFit/>
          </a:bodyPr>
          <a:lstStyle/>
          <a:p>
            <a:pPr algn="ctr"/>
            <a:r>
              <a:rPr lang="de-DE" sz="1800" b="1" dirty="0">
                <a:solidFill>
                  <a:srgbClr val="FF0000"/>
                </a:solidFill>
              </a:rPr>
              <a:t>Einzelphotonen</a:t>
            </a:r>
            <a:endParaRPr lang="de-DE" b="1" dirty="0">
              <a:solidFill>
                <a:srgbClr val="FF0000"/>
              </a:solidFill>
            </a:endParaRPr>
          </a:p>
        </p:txBody>
      </p:sp>
      <p:pic>
        <p:nvPicPr>
          <p:cNvPr id="6" name="Grafik 5">
            <a:extLst>
              <a:ext uri="{FF2B5EF4-FFF2-40B4-BE49-F238E27FC236}">
                <a16:creationId xmlns:a16="http://schemas.microsoft.com/office/drawing/2014/main" id="{CEBBB6E5-24FB-4C46-A357-3F34B5DEE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005" y="5422338"/>
            <a:ext cx="4427284" cy="757492"/>
          </a:xfrm>
          <a:prstGeom prst="rect">
            <a:avLst/>
          </a:prstGeom>
        </p:spPr>
      </p:pic>
    </p:spTree>
    <p:extLst>
      <p:ext uri="{BB962C8B-B14F-4D97-AF65-F5344CB8AC3E}">
        <p14:creationId xmlns:p14="http://schemas.microsoft.com/office/powerpoint/2010/main" val="354594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 (2)</a:t>
            </a:r>
            <a:endParaRPr lang="de-DE" dirty="0"/>
          </a:p>
        </p:txBody>
      </p:sp>
      <p:sp>
        <p:nvSpPr>
          <p:cNvPr id="4" name="Inhaltsplatzhalter 3">
            <a:extLst>
              <a:ext uri="{FF2B5EF4-FFF2-40B4-BE49-F238E27FC236}">
                <a16:creationId xmlns:a16="http://schemas.microsoft.com/office/drawing/2014/main" id="{59095CFF-D9AA-48BD-8964-000C536DB9AC}"/>
              </a:ext>
            </a:extLst>
          </p:cNvPr>
          <p:cNvSpPr>
            <a:spLocks noGrp="1"/>
          </p:cNvSpPr>
          <p:nvPr>
            <p:ph sz="quarter" idx="10"/>
          </p:nvPr>
        </p:nvSpPr>
        <p:spPr>
          <a:xfrm>
            <a:off x="874711" y="2744314"/>
            <a:ext cx="10580688" cy="3084986"/>
          </a:xfrm>
        </p:spPr>
        <p:txBody>
          <a:bodyPr/>
          <a:lstStyle/>
          <a:p>
            <a:pPr lvl="5"/>
            <a:r>
              <a:rPr lang="de-DE" sz="2400" b="1" dirty="0"/>
              <a:t>Filter 1: 0°		Filter 2: 0°	</a:t>
            </a:r>
            <a:r>
              <a:rPr lang="de-DE" sz="2400" dirty="0"/>
              <a:t>	</a:t>
            </a:r>
          </a:p>
          <a:p>
            <a:pPr lvl="5"/>
            <a:r>
              <a:rPr lang="de-DE" sz="2400" dirty="0">
                <a:sym typeface="Wingdings" panose="05000000000000000000" pitchFamily="2" charset="2"/>
              </a:rPr>
              <a:t>Photonen beider Spalte </a:t>
            </a:r>
            <a:r>
              <a:rPr lang="de-DE" sz="2400" b="1" dirty="0">
                <a:sym typeface="Wingdings" panose="05000000000000000000" pitchFamily="2" charset="2"/>
              </a:rPr>
              <a:t>gleich polarisiert</a:t>
            </a:r>
          </a:p>
          <a:p>
            <a:pPr lvl="5"/>
            <a:endParaRPr lang="de-DE" sz="2400" b="1" dirty="0">
              <a:sym typeface="Wingdings" panose="05000000000000000000" pitchFamily="2" charset="2"/>
            </a:endParaRPr>
          </a:p>
          <a:p>
            <a:pPr lvl="5"/>
            <a:r>
              <a:rPr lang="de-DE" sz="2400" b="1" dirty="0">
                <a:sym typeface="Wingdings" panose="05000000000000000000" pitchFamily="2" charset="2"/>
              </a:rPr>
              <a:t>Ununterscheidbarkeit  Superposition </a:t>
            </a:r>
            <a:r>
              <a:rPr lang="de-DE" sz="2400" dirty="0">
                <a:sym typeface="Wingdings" panose="05000000000000000000" pitchFamily="2" charset="2"/>
              </a:rPr>
              <a:t>beider Zustände</a:t>
            </a:r>
          </a:p>
          <a:p>
            <a:pPr lvl="5"/>
            <a:endParaRPr lang="de-DE" sz="2400" b="1" dirty="0">
              <a:sym typeface="Wingdings" panose="05000000000000000000" pitchFamily="2" charset="2"/>
            </a:endParaRPr>
          </a:p>
          <a:p>
            <a:pPr lvl="5"/>
            <a:r>
              <a:rPr lang="de-DE" sz="2400" dirty="0">
                <a:sym typeface="Wingdings" panose="05000000000000000000" pitchFamily="2" charset="2"/>
              </a:rPr>
              <a:t>Es </a:t>
            </a:r>
            <a:r>
              <a:rPr lang="de-DE" sz="2400" b="1" dirty="0">
                <a:sym typeface="Wingdings" panose="05000000000000000000" pitchFamily="2" charset="2"/>
              </a:rPr>
              <a:t>ist nicht möglich </a:t>
            </a:r>
            <a:r>
              <a:rPr lang="de-DE" sz="2400" dirty="0">
                <a:sym typeface="Wingdings" panose="05000000000000000000" pitchFamily="2" charset="2"/>
              </a:rPr>
              <a:t>zu bestimmen, ob das Photon durch den rechten oder den linken Spalt gelaufen ist </a:t>
            </a:r>
          </a:p>
          <a:p>
            <a:pPr lvl="5"/>
            <a:r>
              <a:rPr lang="de-DE" sz="2400" b="1" dirty="0">
                <a:solidFill>
                  <a:srgbClr val="FF0000"/>
                </a:solidFill>
                <a:sym typeface="Wingdings" panose="05000000000000000000" pitchFamily="2" charset="2"/>
              </a:rPr>
              <a:t> Interferenzmuster eines Doppelspalts</a:t>
            </a:r>
            <a:endParaRPr lang="de-DE" sz="2400" b="1" dirty="0"/>
          </a:p>
        </p:txBody>
      </p:sp>
      <p:grpSp>
        <p:nvGrpSpPr>
          <p:cNvPr id="18" name="Gruppieren 17">
            <a:extLst>
              <a:ext uri="{FF2B5EF4-FFF2-40B4-BE49-F238E27FC236}">
                <a16:creationId xmlns:a16="http://schemas.microsoft.com/office/drawing/2014/main" id="{91B7C712-FA45-4FFD-8705-0A9478E36253}"/>
              </a:ext>
            </a:extLst>
          </p:cNvPr>
          <p:cNvGrpSpPr/>
          <p:nvPr/>
        </p:nvGrpSpPr>
        <p:grpSpPr>
          <a:xfrm>
            <a:off x="3879824" y="1733457"/>
            <a:ext cx="921249" cy="124995"/>
            <a:chOff x="562062" y="3305344"/>
            <a:chExt cx="1694576" cy="247310"/>
          </a:xfrm>
        </p:grpSpPr>
        <p:sp>
          <p:nvSpPr>
            <p:cNvPr id="19" name="Rechteck 18">
              <a:extLst>
                <a:ext uri="{FF2B5EF4-FFF2-40B4-BE49-F238E27FC236}">
                  <a16:creationId xmlns:a16="http://schemas.microsoft.com/office/drawing/2014/main" id="{31D3C1BF-5B02-4321-9E72-4A3D9E403234}"/>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F9DD16C0-6DF2-47E2-9624-46245AF6359E}"/>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1" name="Gruppieren 20">
            <a:extLst>
              <a:ext uri="{FF2B5EF4-FFF2-40B4-BE49-F238E27FC236}">
                <a16:creationId xmlns:a16="http://schemas.microsoft.com/office/drawing/2014/main" id="{C364E14C-19FD-4B33-82D4-705CECB87686}"/>
              </a:ext>
            </a:extLst>
          </p:cNvPr>
          <p:cNvGrpSpPr/>
          <p:nvPr/>
        </p:nvGrpSpPr>
        <p:grpSpPr>
          <a:xfrm>
            <a:off x="5831778" y="1260235"/>
            <a:ext cx="760" cy="1084425"/>
            <a:chOff x="5427677" y="2307054"/>
            <a:chExt cx="1398" cy="2145600"/>
          </a:xfrm>
        </p:grpSpPr>
        <p:cxnSp>
          <p:nvCxnSpPr>
            <p:cNvPr id="22" name="Gerader Verbinder 21">
              <a:extLst>
                <a:ext uri="{FF2B5EF4-FFF2-40B4-BE49-F238E27FC236}">
                  <a16:creationId xmlns:a16="http://schemas.microsoft.com/office/drawing/2014/main" id="{70DADB90-6017-4923-9817-1CD81F6F5CB2}"/>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5B758BC-CE7F-4B34-9955-884B87655D38}"/>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462587A-04D0-4559-8B02-7A965F60AF97}"/>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Gerader Verbinder 24">
            <a:extLst>
              <a:ext uri="{FF2B5EF4-FFF2-40B4-BE49-F238E27FC236}">
                <a16:creationId xmlns:a16="http://schemas.microsoft.com/office/drawing/2014/main" id="{1B48ED43-0086-4C9A-B485-6868BB54F858}"/>
              </a:ext>
            </a:extLst>
          </p:cNvPr>
          <p:cNvCxnSpPr>
            <a:cxnSpLocks/>
          </p:cNvCxnSpPr>
          <p:nvPr/>
        </p:nvCxnSpPr>
        <p:spPr>
          <a:xfrm>
            <a:off x="7866583" y="1056916"/>
            <a:ext cx="0" cy="1585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E46D6D68-68C0-41BD-B7F4-4246E2F729B1}"/>
              </a:ext>
            </a:extLst>
          </p:cNvPr>
          <p:cNvSpPr/>
          <p:nvPr/>
        </p:nvSpPr>
        <p:spPr>
          <a:xfrm>
            <a:off x="3676453" y="952107"/>
            <a:ext cx="4543720" cy="1751009"/>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59E700EA-6848-4BED-9C35-CCF20F2A21E2}"/>
              </a:ext>
            </a:extLst>
          </p:cNvPr>
          <p:cNvSpPr/>
          <p:nvPr/>
        </p:nvSpPr>
        <p:spPr>
          <a:xfrm>
            <a:off x="5909622" y="1553159"/>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5D3562B0-B960-4C71-8246-A05294E109D7}"/>
              </a:ext>
            </a:extLst>
          </p:cNvPr>
          <p:cNvSpPr/>
          <p:nvPr/>
        </p:nvSpPr>
        <p:spPr>
          <a:xfrm>
            <a:off x="5908862" y="1828304"/>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r Verbinder 15">
            <a:extLst>
              <a:ext uri="{FF2B5EF4-FFF2-40B4-BE49-F238E27FC236}">
                <a16:creationId xmlns:a16="http://schemas.microsoft.com/office/drawing/2014/main" id="{7F9AC220-3161-4B32-96D6-4BB11EC65B1A}"/>
              </a:ext>
            </a:extLst>
          </p:cNvPr>
          <p:cNvCxnSpPr>
            <a:cxnSpLocks/>
          </p:cNvCxnSpPr>
          <p:nvPr/>
        </p:nvCxnSpPr>
        <p:spPr>
          <a:xfrm>
            <a:off x="6053091" y="1480044"/>
            <a:ext cx="1456" cy="624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90BDD930-95D8-48B8-8C28-C17BFD708870}"/>
              </a:ext>
            </a:extLst>
          </p:cNvPr>
          <p:cNvSpPr txBox="1"/>
          <p:nvPr/>
        </p:nvSpPr>
        <p:spPr>
          <a:xfrm>
            <a:off x="10210801" y="10505"/>
            <a:ext cx="1981200" cy="369332"/>
          </a:xfrm>
          <a:prstGeom prst="rect">
            <a:avLst/>
          </a:prstGeom>
          <a:noFill/>
        </p:spPr>
        <p:txBody>
          <a:bodyPr wrap="square" rtlCol="0">
            <a:spAutoFit/>
          </a:bodyPr>
          <a:lstStyle/>
          <a:p>
            <a:pPr algn="ctr"/>
            <a:r>
              <a:rPr lang="de-DE" sz="1800" b="1" dirty="0">
                <a:solidFill>
                  <a:srgbClr val="FF0000"/>
                </a:solidFill>
              </a:rPr>
              <a:t>Einzelphotonen</a:t>
            </a:r>
            <a:endParaRPr lang="de-DE" b="1" dirty="0">
              <a:solidFill>
                <a:srgbClr val="FF0000"/>
              </a:solidFill>
            </a:endParaRPr>
          </a:p>
        </p:txBody>
      </p:sp>
      <p:pic>
        <p:nvPicPr>
          <p:cNvPr id="17" name="Grafik 16">
            <a:extLst>
              <a:ext uri="{FF2B5EF4-FFF2-40B4-BE49-F238E27FC236}">
                <a16:creationId xmlns:a16="http://schemas.microsoft.com/office/drawing/2014/main" id="{E996E16B-9058-449D-ABCC-DD806D342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005" y="5422338"/>
            <a:ext cx="4427284" cy="757492"/>
          </a:xfrm>
          <a:prstGeom prst="rect">
            <a:avLst/>
          </a:prstGeom>
        </p:spPr>
      </p:pic>
    </p:spTree>
    <p:extLst>
      <p:ext uri="{BB962C8B-B14F-4D97-AF65-F5344CB8AC3E}">
        <p14:creationId xmlns:p14="http://schemas.microsoft.com/office/powerpoint/2010/main" val="300710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 (3)</a:t>
            </a:r>
            <a:endParaRPr lang="de-DE" dirty="0"/>
          </a:p>
        </p:txBody>
      </p:sp>
      <p:sp>
        <p:nvSpPr>
          <p:cNvPr id="4" name="Inhaltsplatzhalter 3">
            <a:extLst>
              <a:ext uri="{FF2B5EF4-FFF2-40B4-BE49-F238E27FC236}">
                <a16:creationId xmlns:a16="http://schemas.microsoft.com/office/drawing/2014/main" id="{59095CFF-D9AA-48BD-8964-000C536DB9AC}"/>
              </a:ext>
            </a:extLst>
          </p:cNvPr>
          <p:cNvSpPr>
            <a:spLocks noGrp="1"/>
          </p:cNvSpPr>
          <p:nvPr>
            <p:ph sz="quarter" idx="10"/>
          </p:nvPr>
        </p:nvSpPr>
        <p:spPr>
          <a:xfrm>
            <a:off x="874710" y="2744314"/>
            <a:ext cx="10921049" cy="3084986"/>
          </a:xfrm>
        </p:spPr>
        <p:txBody>
          <a:bodyPr/>
          <a:lstStyle/>
          <a:p>
            <a:pPr lvl="5"/>
            <a:r>
              <a:rPr lang="de-DE" sz="2400" b="1" dirty="0"/>
              <a:t>Filter 1: 90°		Filter 2: 0°	</a:t>
            </a:r>
            <a:r>
              <a:rPr lang="de-DE" sz="2400" dirty="0"/>
              <a:t>	</a:t>
            </a:r>
          </a:p>
          <a:p>
            <a:pPr lvl="5"/>
            <a:r>
              <a:rPr lang="de-DE" sz="2400" dirty="0">
                <a:sym typeface="Wingdings" panose="05000000000000000000" pitchFamily="2" charset="2"/>
              </a:rPr>
              <a:t>Photonen beider Spalte </a:t>
            </a:r>
            <a:r>
              <a:rPr lang="de-DE" sz="2400" b="1" dirty="0">
                <a:sym typeface="Wingdings" panose="05000000000000000000" pitchFamily="2" charset="2"/>
              </a:rPr>
              <a:t>unterschiedlich, senkrecht zueinander polarisiert</a:t>
            </a:r>
          </a:p>
          <a:p>
            <a:pPr lvl="5"/>
            <a:endParaRPr lang="de-DE" sz="2400" b="1" dirty="0">
              <a:sym typeface="Wingdings" panose="05000000000000000000" pitchFamily="2" charset="2"/>
            </a:endParaRPr>
          </a:p>
          <a:p>
            <a:pPr lvl="5"/>
            <a:r>
              <a:rPr lang="de-DE" sz="2400" b="1" dirty="0">
                <a:sym typeface="Wingdings" panose="05000000000000000000" pitchFamily="2" charset="2"/>
              </a:rPr>
              <a:t>Unterscheidbarkeit</a:t>
            </a:r>
          </a:p>
          <a:p>
            <a:pPr lvl="5"/>
            <a:endParaRPr lang="de-DE" sz="2400" b="1" dirty="0">
              <a:sym typeface="Wingdings" panose="05000000000000000000" pitchFamily="2" charset="2"/>
            </a:endParaRPr>
          </a:p>
          <a:p>
            <a:pPr lvl="5"/>
            <a:r>
              <a:rPr lang="de-DE" sz="2400" dirty="0">
                <a:sym typeface="Wingdings" panose="05000000000000000000" pitchFamily="2" charset="2"/>
              </a:rPr>
              <a:t>Es </a:t>
            </a:r>
            <a:r>
              <a:rPr lang="de-DE" sz="2400" b="1" dirty="0">
                <a:sym typeface="Wingdings" panose="05000000000000000000" pitchFamily="2" charset="2"/>
              </a:rPr>
              <a:t>wäre grundsätzlich möglich </a:t>
            </a:r>
            <a:r>
              <a:rPr lang="de-DE" sz="2400" dirty="0">
                <a:sym typeface="Wingdings" panose="05000000000000000000" pitchFamily="2" charset="2"/>
              </a:rPr>
              <a:t>zu bestimmen, ob das Photon durch den rechten oder den linken Spalt gelaufen ist </a:t>
            </a:r>
          </a:p>
          <a:p>
            <a:pPr lvl="5"/>
            <a:r>
              <a:rPr lang="de-DE" sz="2400" b="1" dirty="0">
                <a:solidFill>
                  <a:srgbClr val="FF0000"/>
                </a:solidFill>
                <a:sym typeface="Wingdings" panose="05000000000000000000" pitchFamily="2" charset="2"/>
              </a:rPr>
              <a:t> Beugungsbild eines Einfachspalts</a:t>
            </a:r>
            <a:endParaRPr lang="de-DE" sz="2400" b="1" dirty="0"/>
          </a:p>
        </p:txBody>
      </p:sp>
      <p:grpSp>
        <p:nvGrpSpPr>
          <p:cNvPr id="18" name="Gruppieren 17">
            <a:extLst>
              <a:ext uri="{FF2B5EF4-FFF2-40B4-BE49-F238E27FC236}">
                <a16:creationId xmlns:a16="http://schemas.microsoft.com/office/drawing/2014/main" id="{91B7C712-FA45-4FFD-8705-0A9478E36253}"/>
              </a:ext>
            </a:extLst>
          </p:cNvPr>
          <p:cNvGrpSpPr/>
          <p:nvPr/>
        </p:nvGrpSpPr>
        <p:grpSpPr>
          <a:xfrm>
            <a:off x="3879824" y="1733457"/>
            <a:ext cx="921249" cy="124995"/>
            <a:chOff x="562062" y="3305344"/>
            <a:chExt cx="1694576" cy="247310"/>
          </a:xfrm>
        </p:grpSpPr>
        <p:sp>
          <p:nvSpPr>
            <p:cNvPr id="19" name="Rechteck 18">
              <a:extLst>
                <a:ext uri="{FF2B5EF4-FFF2-40B4-BE49-F238E27FC236}">
                  <a16:creationId xmlns:a16="http://schemas.microsoft.com/office/drawing/2014/main" id="{31D3C1BF-5B02-4321-9E72-4A3D9E403234}"/>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F9DD16C0-6DF2-47E2-9624-46245AF6359E}"/>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1" name="Gruppieren 20">
            <a:extLst>
              <a:ext uri="{FF2B5EF4-FFF2-40B4-BE49-F238E27FC236}">
                <a16:creationId xmlns:a16="http://schemas.microsoft.com/office/drawing/2014/main" id="{C364E14C-19FD-4B33-82D4-705CECB87686}"/>
              </a:ext>
            </a:extLst>
          </p:cNvPr>
          <p:cNvGrpSpPr/>
          <p:nvPr/>
        </p:nvGrpSpPr>
        <p:grpSpPr>
          <a:xfrm>
            <a:off x="5831778" y="1260235"/>
            <a:ext cx="760" cy="1084425"/>
            <a:chOff x="5427677" y="2307054"/>
            <a:chExt cx="1398" cy="2145600"/>
          </a:xfrm>
        </p:grpSpPr>
        <p:cxnSp>
          <p:nvCxnSpPr>
            <p:cNvPr id="22" name="Gerader Verbinder 21">
              <a:extLst>
                <a:ext uri="{FF2B5EF4-FFF2-40B4-BE49-F238E27FC236}">
                  <a16:creationId xmlns:a16="http://schemas.microsoft.com/office/drawing/2014/main" id="{70DADB90-6017-4923-9817-1CD81F6F5CB2}"/>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5B758BC-CE7F-4B34-9955-884B87655D38}"/>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462587A-04D0-4559-8B02-7A965F60AF97}"/>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Gerader Verbinder 24">
            <a:extLst>
              <a:ext uri="{FF2B5EF4-FFF2-40B4-BE49-F238E27FC236}">
                <a16:creationId xmlns:a16="http://schemas.microsoft.com/office/drawing/2014/main" id="{1B48ED43-0086-4C9A-B485-6868BB54F858}"/>
              </a:ext>
            </a:extLst>
          </p:cNvPr>
          <p:cNvCxnSpPr>
            <a:cxnSpLocks/>
          </p:cNvCxnSpPr>
          <p:nvPr/>
        </p:nvCxnSpPr>
        <p:spPr>
          <a:xfrm>
            <a:off x="7866583" y="1056916"/>
            <a:ext cx="0" cy="1585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E46D6D68-68C0-41BD-B7F4-4246E2F729B1}"/>
              </a:ext>
            </a:extLst>
          </p:cNvPr>
          <p:cNvSpPr/>
          <p:nvPr/>
        </p:nvSpPr>
        <p:spPr>
          <a:xfrm>
            <a:off x="3676453" y="952107"/>
            <a:ext cx="4543720" cy="1751009"/>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59E700EA-6848-4BED-9C35-CCF20F2A21E2}"/>
              </a:ext>
            </a:extLst>
          </p:cNvPr>
          <p:cNvSpPr/>
          <p:nvPr/>
        </p:nvSpPr>
        <p:spPr>
          <a:xfrm>
            <a:off x="5909622" y="1553159"/>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5D3562B0-B960-4C71-8246-A05294E109D7}"/>
              </a:ext>
            </a:extLst>
          </p:cNvPr>
          <p:cNvSpPr/>
          <p:nvPr/>
        </p:nvSpPr>
        <p:spPr>
          <a:xfrm>
            <a:off x="5908862" y="1828304"/>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r Verbinder 15">
            <a:extLst>
              <a:ext uri="{FF2B5EF4-FFF2-40B4-BE49-F238E27FC236}">
                <a16:creationId xmlns:a16="http://schemas.microsoft.com/office/drawing/2014/main" id="{2FBE5B2B-16C1-4164-A758-CCC0F0B6F9F9}"/>
              </a:ext>
            </a:extLst>
          </p:cNvPr>
          <p:cNvCxnSpPr>
            <a:cxnSpLocks/>
          </p:cNvCxnSpPr>
          <p:nvPr/>
        </p:nvCxnSpPr>
        <p:spPr>
          <a:xfrm flipH="1" flipV="1">
            <a:off x="5906710" y="1688040"/>
            <a:ext cx="285716" cy="3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A4B57940-0E89-43EE-AB0E-C974B94B7F40}"/>
              </a:ext>
            </a:extLst>
          </p:cNvPr>
          <p:cNvCxnSpPr>
            <a:cxnSpLocks/>
            <a:stCxn id="37" idx="4"/>
            <a:endCxn id="36" idx="4"/>
          </p:cNvCxnSpPr>
          <p:nvPr/>
        </p:nvCxnSpPr>
        <p:spPr>
          <a:xfrm flipV="1">
            <a:off x="6050264" y="1829493"/>
            <a:ext cx="760" cy="2751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F56BC244-FC6E-4BF9-96BF-4616FC4192EF}"/>
              </a:ext>
            </a:extLst>
          </p:cNvPr>
          <p:cNvSpPr txBox="1"/>
          <p:nvPr/>
        </p:nvSpPr>
        <p:spPr>
          <a:xfrm>
            <a:off x="10210801" y="10505"/>
            <a:ext cx="1981200" cy="369332"/>
          </a:xfrm>
          <a:prstGeom prst="rect">
            <a:avLst/>
          </a:prstGeom>
          <a:noFill/>
        </p:spPr>
        <p:txBody>
          <a:bodyPr wrap="square" rtlCol="0">
            <a:spAutoFit/>
          </a:bodyPr>
          <a:lstStyle/>
          <a:p>
            <a:pPr algn="ctr"/>
            <a:r>
              <a:rPr lang="de-DE" sz="1800" b="1" dirty="0">
                <a:solidFill>
                  <a:srgbClr val="FF0000"/>
                </a:solidFill>
              </a:rPr>
              <a:t>Einzelphotonen</a:t>
            </a:r>
            <a:endParaRPr lang="de-DE" b="1" dirty="0">
              <a:solidFill>
                <a:srgbClr val="FF0000"/>
              </a:solidFill>
            </a:endParaRPr>
          </a:p>
        </p:txBody>
      </p:sp>
      <p:pic>
        <p:nvPicPr>
          <p:cNvPr id="26" name="Grafik 25">
            <a:extLst>
              <a:ext uri="{FF2B5EF4-FFF2-40B4-BE49-F238E27FC236}">
                <a16:creationId xmlns:a16="http://schemas.microsoft.com/office/drawing/2014/main" id="{F373E0C1-FFCE-48E0-BF3D-C466EAA28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005" y="5430308"/>
            <a:ext cx="4427284" cy="741551"/>
          </a:xfrm>
          <a:prstGeom prst="rect">
            <a:avLst/>
          </a:prstGeom>
        </p:spPr>
      </p:pic>
    </p:spTree>
    <p:extLst>
      <p:ext uri="{BB962C8B-B14F-4D97-AF65-F5344CB8AC3E}">
        <p14:creationId xmlns:p14="http://schemas.microsoft.com/office/powerpoint/2010/main" val="149020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e 14">
            <a:extLst>
              <a:ext uri="{FF2B5EF4-FFF2-40B4-BE49-F238E27FC236}">
                <a16:creationId xmlns:a16="http://schemas.microsoft.com/office/drawing/2014/main" id="{1792548C-20ED-4EF2-8C91-D937C5729EED}"/>
              </a:ext>
            </a:extLst>
          </p:cNvPr>
          <p:cNvSpPr/>
          <p:nvPr/>
        </p:nvSpPr>
        <p:spPr>
          <a:xfrm>
            <a:off x="6601153" y="1395850"/>
            <a:ext cx="911841" cy="902868"/>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accent1"/>
              </a:solidFill>
            </a:endParaRPr>
          </a:p>
        </p:txBody>
      </p:sp>
      <p:sp>
        <p:nvSpPr>
          <p:cNvPr id="2" name="Titel 1">
            <a:extLst>
              <a:ext uri="{FF2B5EF4-FFF2-40B4-BE49-F238E27FC236}">
                <a16:creationId xmlns:a16="http://schemas.microsoft.com/office/drawing/2014/main" id="{43FD84D9-A70D-4A7F-BEC4-0D048B908FD3}"/>
              </a:ext>
            </a:extLst>
          </p:cNvPr>
          <p:cNvSpPr>
            <a:spLocks noGrp="1"/>
          </p:cNvSpPr>
          <p:nvPr>
            <p:ph type="title"/>
          </p:nvPr>
        </p:nvSpPr>
        <p:spPr/>
        <p:txBody>
          <a:bodyPr/>
          <a:lstStyle/>
          <a:p>
            <a:r>
              <a:rPr lang="de-DE" sz="3200" dirty="0"/>
              <a:t>Der Quantenradierer am Doppelspalt (4)</a:t>
            </a:r>
            <a:endParaRPr lang="de-DE" dirty="0"/>
          </a:p>
        </p:txBody>
      </p:sp>
      <p:sp>
        <p:nvSpPr>
          <p:cNvPr id="4" name="Inhaltsplatzhalter 3">
            <a:extLst>
              <a:ext uri="{FF2B5EF4-FFF2-40B4-BE49-F238E27FC236}">
                <a16:creationId xmlns:a16="http://schemas.microsoft.com/office/drawing/2014/main" id="{59095CFF-D9AA-48BD-8964-000C536DB9AC}"/>
              </a:ext>
            </a:extLst>
          </p:cNvPr>
          <p:cNvSpPr>
            <a:spLocks noGrp="1"/>
          </p:cNvSpPr>
          <p:nvPr>
            <p:ph sz="quarter" idx="10"/>
          </p:nvPr>
        </p:nvSpPr>
        <p:spPr>
          <a:xfrm>
            <a:off x="874710" y="2744314"/>
            <a:ext cx="10985409" cy="3084986"/>
          </a:xfrm>
        </p:spPr>
        <p:txBody>
          <a:bodyPr/>
          <a:lstStyle/>
          <a:p>
            <a:pPr lvl="5"/>
            <a:r>
              <a:rPr lang="de-DE" sz="2400" b="1" dirty="0"/>
              <a:t>Filter 1: 90°		Filter 2: 0°</a:t>
            </a:r>
            <a:r>
              <a:rPr lang="de-DE" sz="2400" dirty="0"/>
              <a:t>	</a:t>
            </a:r>
          </a:p>
          <a:p>
            <a:pPr lvl="5"/>
            <a:r>
              <a:rPr lang="de-DE" sz="2400" dirty="0">
                <a:sym typeface="Wingdings" panose="05000000000000000000" pitchFamily="2" charset="2"/>
              </a:rPr>
              <a:t>Photonen beider Spalte </a:t>
            </a:r>
            <a:r>
              <a:rPr lang="de-DE" sz="2400" b="1" dirty="0">
                <a:sym typeface="Wingdings" panose="05000000000000000000" pitchFamily="2" charset="2"/>
              </a:rPr>
              <a:t>unterschiedlich, senkrecht zueinander polarisiert</a:t>
            </a:r>
          </a:p>
          <a:p>
            <a:pPr lvl="5"/>
            <a:r>
              <a:rPr lang="de-DE" sz="2400" b="1" dirty="0">
                <a:sym typeface="Wingdings" panose="05000000000000000000" pitchFamily="2" charset="2"/>
              </a:rPr>
              <a:t>Unterscheidbarkeit</a:t>
            </a:r>
          </a:p>
          <a:p>
            <a:pPr lvl="5"/>
            <a:endParaRPr lang="de-DE" sz="2400" b="1" dirty="0">
              <a:sym typeface="Wingdings" panose="05000000000000000000" pitchFamily="2" charset="2"/>
            </a:endParaRPr>
          </a:p>
          <a:p>
            <a:pPr lvl="5"/>
            <a:r>
              <a:rPr lang="de-DE" sz="2400" b="1" dirty="0">
                <a:sym typeface="Wingdings" panose="05000000000000000000" pitchFamily="2" charset="2"/>
              </a:rPr>
              <a:t></a:t>
            </a:r>
            <a:r>
              <a:rPr lang="de-DE" sz="2400" dirty="0">
                <a:sym typeface="Wingdings" panose="05000000000000000000" pitchFamily="2" charset="2"/>
              </a:rPr>
              <a:t>Auf 45° eingestellter Polfilter „löscht“ Wegmarkierung wieder</a:t>
            </a:r>
          </a:p>
          <a:p>
            <a:pPr lvl="5"/>
            <a:r>
              <a:rPr lang="de-DE" sz="2400" b="1" dirty="0">
                <a:sym typeface="Wingdings" panose="05000000000000000000" pitchFamily="2" charset="2"/>
              </a:rPr>
              <a:t></a:t>
            </a:r>
            <a:r>
              <a:rPr lang="de-DE" sz="2400" dirty="0">
                <a:sym typeface="Wingdings" panose="05000000000000000000" pitchFamily="2" charset="2"/>
              </a:rPr>
              <a:t>Danach wieder </a:t>
            </a:r>
            <a:r>
              <a:rPr lang="de-DE" sz="2400" b="1" dirty="0">
                <a:sym typeface="Wingdings" panose="05000000000000000000" pitchFamily="2" charset="2"/>
              </a:rPr>
              <a:t>Ununterscheidbarkeit  Superposition </a:t>
            </a:r>
            <a:r>
              <a:rPr lang="de-DE" sz="2400" dirty="0">
                <a:sym typeface="Wingdings" panose="05000000000000000000" pitchFamily="2" charset="2"/>
              </a:rPr>
              <a:t>beider Zustände</a:t>
            </a:r>
          </a:p>
          <a:p>
            <a:pPr lvl="5"/>
            <a:r>
              <a:rPr lang="de-DE" sz="2400" b="1" dirty="0">
                <a:solidFill>
                  <a:srgbClr val="FF0000"/>
                </a:solidFill>
                <a:sym typeface="Wingdings" panose="05000000000000000000" pitchFamily="2" charset="2"/>
              </a:rPr>
              <a:t> Interferenzmuster eines Doppelspalts</a:t>
            </a:r>
            <a:endParaRPr lang="de-DE" sz="2400" b="1" dirty="0">
              <a:sym typeface="Wingdings" panose="05000000000000000000" pitchFamily="2" charset="2"/>
            </a:endParaRPr>
          </a:p>
        </p:txBody>
      </p:sp>
      <p:grpSp>
        <p:nvGrpSpPr>
          <p:cNvPr id="18" name="Gruppieren 17">
            <a:extLst>
              <a:ext uri="{FF2B5EF4-FFF2-40B4-BE49-F238E27FC236}">
                <a16:creationId xmlns:a16="http://schemas.microsoft.com/office/drawing/2014/main" id="{91B7C712-FA45-4FFD-8705-0A9478E36253}"/>
              </a:ext>
            </a:extLst>
          </p:cNvPr>
          <p:cNvGrpSpPr/>
          <p:nvPr/>
        </p:nvGrpSpPr>
        <p:grpSpPr>
          <a:xfrm>
            <a:off x="3879824" y="1733457"/>
            <a:ext cx="921249" cy="124995"/>
            <a:chOff x="562062" y="3305344"/>
            <a:chExt cx="1694576" cy="247310"/>
          </a:xfrm>
        </p:grpSpPr>
        <p:sp>
          <p:nvSpPr>
            <p:cNvPr id="19" name="Rechteck 18">
              <a:extLst>
                <a:ext uri="{FF2B5EF4-FFF2-40B4-BE49-F238E27FC236}">
                  <a16:creationId xmlns:a16="http://schemas.microsoft.com/office/drawing/2014/main" id="{31D3C1BF-5B02-4321-9E72-4A3D9E403234}"/>
                </a:ext>
              </a:extLst>
            </p:cNvPr>
            <p:cNvSpPr/>
            <p:nvPr/>
          </p:nvSpPr>
          <p:spPr>
            <a:xfrm>
              <a:off x="562062" y="3305344"/>
              <a:ext cx="1400961" cy="247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F9DD16C0-6DF2-47E2-9624-46245AF6359E}"/>
                </a:ext>
              </a:extLst>
            </p:cNvPr>
            <p:cNvSpPr/>
            <p:nvPr/>
          </p:nvSpPr>
          <p:spPr>
            <a:xfrm>
              <a:off x="1963023" y="3362643"/>
              <a:ext cx="293615" cy="132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1" name="Gruppieren 20">
            <a:extLst>
              <a:ext uri="{FF2B5EF4-FFF2-40B4-BE49-F238E27FC236}">
                <a16:creationId xmlns:a16="http://schemas.microsoft.com/office/drawing/2014/main" id="{C364E14C-19FD-4B33-82D4-705CECB87686}"/>
              </a:ext>
            </a:extLst>
          </p:cNvPr>
          <p:cNvGrpSpPr/>
          <p:nvPr/>
        </p:nvGrpSpPr>
        <p:grpSpPr>
          <a:xfrm>
            <a:off x="5831778" y="1260235"/>
            <a:ext cx="760" cy="1084425"/>
            <a:chOff x="5427677" y="2307054"/>
            <a:chExt cx="1398" cy="2145600"/>
          </a:xfrm>
        </p:grpSpPr>
        <p:cxnSp>
          <p:nvCxnSpPr>
            <p:cNvPr id="22" name="Gerader Verbinder 21">
              <a:extLst>
                <a:ext uri="{FF2B5EF4-FFF2-40B4-BE49-F238E27FC236}">
                  <a16:creationId xmlns:a16="http://schemas.microsoft.com/office/drawing/2014/main" id="{70DADB90-6017-4923-9817-1CD81F6F5CB2}"/>
                </a:ext>
              </a:extLst>
            </p:cNvPr>
            <p:cNvCxnSpPr>
              <a:cxnSpLocks/>
            </p:cNvCxnSpPr>
            <p:nvPr/>
          </p:nvCxnSpPr>
          <p:spPr>
            <a:xfrm>
              <a:off x="5427677" y="23070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5B758BC-CE7F-4B34-9955-884B87655D38}"/>
                </a:ext>
              </a:extLst>
            </p:cNvPr>
            <p:cNvCxnSpPr>
              <a:cxnSpLocks/>
            </p:cNvCxnSpPr>
            <p:nvPr/>
          </p:nvCxnSpPr>
          <p:spPr>
            <a:xfrm>
              <a:off x="5429075" y="3288566"/>
              <a:ext cx="0" cy="18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462587A-04D0-4559-8B02-7A965F60AF97}"/>
                </a:ext>
              </a:extLst>
            </p:cNvPr>
            <p:cNvCxnSpPr>
              <a:cxnSpLocks/>
            </p:cNvCxnSpPr>
            <p:nvPr/>
          </p:nvCxnSpPr>
          <p:spPr>
            <a:xfrm>
              <a:off x="5427677" y="3552654"/>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Gerader Verbinder 24">
            <a:extLst>
              <a:ext uri="{FF2B5EF4-FFF2-40B4-BE49-F238E27FC236}">
                <a16:creationId xmlns:a16="http://schemas.microsoft.com/office/drawing/2014/main" id="{1B48ED43-0086-4C9A-B485-6868BB54F858}"/>
              </a:ext>
            </a:extLst>
          </p:cNvPr>
          <p:cNvCxnSpPr>
            <a:cxnSpLocks/>
          </p:cNvCxnSpPr>
          <p:nvPr/>
        </p:nvCxnSpPr>
        <p:spPr>
          <a:xfrm>
            <a:off x="7866583" y="1056916"/>
            <a:ext cx="0" cy="1585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E46D6D68-68C0-41BD-B7F4-4246E2F729B1}"/>
              </a:ext>
            </a:extLst>
          </p:cNvPr>
          <p:cNvSpPr/>
          <p:nvPr/>
        </p:nvSpPr>
        <p:spPr>
          <a:xfrm>
            <a:off x="3676453" y="952107"/>
            <a:ext cx="4543720" cy="1751009"/>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59E700EA-6848-4BED-9C35-CCF20F2A21E2}"/>
              </a:ext>
            </a:extLst>
          </p:cNvPr>
          <p:cNvSpPr/>
          <p:nvPr/>
        </p:nvSpPr>
        <p:spPr>
          <a:xfrm>
            <a:off x="5909622" y="1553159"/>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5D3562B0-B960-4C71-8246-A05294E109D7}"/>
              </a:ext>
            </a:extLst>
          </p:cNvPr>
          <p:cNvSpPr/>
          <p:nvPr/>
        </p:nvSpPr>
        <p:spPr>
          <a:xfrm>
            <a:off x="5908862" y="1828304"/>
            <a:ext cx="282804" cy="27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7" name="Gerader Verbinder 26">
            <a:extLst>
              <a:ext uri="{FF2B5EF4-FFF2-40B4-BE49-F238E27FC236}">
                <a16:creationId xmlns:a16="http://schemas.microsoft.com/office/drawing/2014/main" id="{06648441-6B40-4FE7-BAF5-E40B1D53DA61}"/>
              </a:ext>
            </a:extLst>
          </p:cNvPr>
          <p:cNvCxnSpPr>
            <a:cxnSpLocks/>
            <a:stCxn id="15" idx="7"/>
            <a:endCxn id="15" idx="3"/>
          </p:cNvCxnSpPr>
          <p:nvPr/>
        </p:nvCxnSpPr>
        <p:spPr>
          <a:xfrm flipH="1">
            <a:off x="6734689" y="1528072"/>
            <a:ext cx="644769" cy="638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9F77C44F-229A-440A-BA6F-699EA584FC84}"/>
              </a:ext>
            </a:extLst>
          </p:cNvPr>
          <p:cNvCxnSpPr>
            <a:cxnSpLocks/>
          </p:cNvCxnSpPr>
          <p:nvPr/>
        </p:nvCxnSpPr>
        <p:spPr>
          <a:xfrm flipH="1" flipV="1">
            <a:off x="5906710" y="1688040"/>
            <a:ext cx="285716" cy="3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356B37D-B065-441B-8544-46278A832394}"/>
              </a:ext>
            </a:extLst>
          </p:cNvPr>
          <p:cNvCxnSpPr>
            <a:cxnSpLocks/>
          </p:cNvCxnSpPr>
          <p:nvPr/>
        </p:nvCxnSpPr>
        <p:spPr>
          <a:xfrm flipV="1">
            <a:off x="6050264" y="1829493"/>
            <a:ext cx="760" cy="2751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0512FB05-4417-4812-9F8F-0D94B04D8248}"/>
              </a:ext>
            </a:extLst>
          </p:cNvPr>
          <p:cNvSpPr txBox="1"/>
          <p:nvPr/>
        </p:nvSpPr>
        <p:spPr>
          <a:xfrm>
            <a:off x="6741795" y="1618953"/>
            <a:ext cx="701396" cy="461665"/>
          </a:xfrm>
          <a:prstGeom prst="rect">
            <a:avLst/>
          </a:prstGeom>
          <a:noFill/>
        </p:spPr>
        <p:txBody>
          <a:bodyPr wrap="square" rtlCol="0">
            <a:spAutoFit/>
          </a:bodyPr>
          <a:lstStyle/>
          <a:p>
            <a:r>
              <a:rPr lang="de-DE" sz="2400" b="1" dirty="0"/>
              <a:t>45°</a:t>
            </a:r>
          </a:p>
        </p:txBody>
      </p:sp>
      <p:sp>
        <p:nvSpPr>
          <p:cNvPr id="29" name="Textfeld 28">
            <a:extLst>
              <a:ext uri="{FF2B5EF4-FFF2-40B4-BE49-F238E27FC236}">
                <a16:creationId xmlns:a16="http://schemas.microsoft.com/office/drawing/2014/main" id="{69151A30-F1B1-4F18-943B-2C5E375B4522}"/>
              </a:ext>
            </a:extLst>
          </p:cNvPr>
          <p:cNvSpPr txBox="1"/>
          <p:nvPr/>
        </p:nvSpPr>
        <p:spPr>
          <a:xfrm>
            <a:off x="10210801" y="10505"/>
            <a:ext cx="1981200" cy="369332"/>
          </a:xfrm>
          <a:prstGeom prst="rect">
            <a:avLst/>
          </a:prstGeom>
          <a:noFill/>
        </p:spPr>
        <p:txBody>
          <a:bodyPr wrap="square" rtlCol="0">
            <a:spAutoFit/>
          </a:bodyPr>
          <a:lstStyle/>
          <a:p>
            <a:pPr algn="ctr"/>
            <a:r>
              <a:rPr lang="de-DE" sz="1800" b="1" dirty="0">
                <a:solidFill>
                  <a:srgbClr val="FF0000"/>
                </a:solidFill>
              </a:rPr>
              <a:t>Einzelphotonen</a:t>
            </a:r>
            <a:endParaRPr lang="de-DE" b="1" dirty="0">
              <a:solidFill>
                <a:srgbClr val="FF0000"/>
              </a:solidFill>
            </a:endParaRPr>
          </a:p>
        </p:txBody>
      </p:sp>
      <p:pic>
        <p:nvPicPr>
          <p:cNvPr id="28" name="Grafik 27">
            <a:extLst>
              <a:ext uri="{FF2B5EF4-FFF2-40B4-BE49-F238E27FC236}">
                <a16:creationId xmlns:a16="http://schemas.microsoft.com/office/drawing/2014/main" id="{68B9AE4C-CDF7-4DC4-86F4-11307522A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005" y="5422338"/>
            <a:ext cx="4427284" cy="757492"/>
          </a:xfrm>
          <a:prstGeom prst="rect">
            <a:avLst/>
          </a:prstGeom>
        </p:spPr>
      </p:pic>
    </p:spTree>
    <p:extLst>
      <p:ext uri="{BB962C8B-B14F-4D97-AF65-F5344CB8AC3E}">
        <p14:creationId xmlns:p14="http://schemas.microsoft.com/office/powerpoint/2010/main" val="23608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UD_2018_16zu9">
  <a:themeElements>
    <a:clrScheme name="TUD_2021-08_grün">
      <a:dk1>
        <a:srgbClr val="000000"/>
      </a:dk1>
      <a:lt1>
        <a:sysClr val="window" lastClr="FFFFFF"/>
      </a:lt1>
      <a:dk2>
        <a:srgbClr val="727277"/>
      </a:dk2>
      <a:lt2>
        <a:srgbClr val="FFFFFF"/>
      </a:lt2>
      <a:accent1>
        <a:srgbClr val="00305D"/>
      </a:accent1>
      <a:accent2>
        <a:srgbClr val="0069B4"/>
      </a:accent2>
      <a:accent3>
        <a:srgbClr val="009FE3"/>
      </a:accent3>
      <a:accent4>
        <a:srgbClr val="008244"/>
      </a:accent4>
      <a:accent5>
        <a:srgbClr val="65B32E"/>
      </a:accent5>
      <a:accent6>
        <a:srgbClr val="94C356"/>
      </a:accent6>
      <a:hlink>
        <a:srgbClr val="0069B4"/>
      </a:hlink>
      <a:folHlink>
        <a:srgbClr val="009FE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_TUD_PPT_16zu9_Vorlage.potx" id="{294745C1-E1BC-44C1-8C9D-B4CB23BDF171}" vid="{41010231-A741-4371-A565-9EF1890B6372}"/>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1350</Words>
  <Application>Microsoft Office PowerPoint</Application>
  <PresentationFormat>Breitbild</PresentationFormat>
  <Paragraphs>244</Paragraphs>
  <Slides>34</Slides>
  <Notes>7</Notes>
  <HiddenSlides>7</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34</vt:i4>
      </vt:variant>
    </vt:vector>
  </HeadingPairs>
  <TitlesOfParts>
    <vt:vector size="41" baseType="lpstr">
      <vt:lpstr>Wingdings</vt:lpstr>
      <vt:lpstr>Symbol</vt:lpstr>
      <vt:lpstr>Open Sans</vt:lpstr>
      <vt:lpstr>Arial</vt:lpstr>
      <vt:lpstr>Calibri</vt:lpstr>
      <vt:lpstr>Times New Roman</vt:lpstr>
      <vt:lpstr>TUD_2018_16zu9</vt:lpstr>
      <vt:lpstr>Quantenphysik</vt:lpstr>
      <vt:lpstr>Interferometerexperimente  Doppelspaltexperiment</vt:lpstr>
      <vt:lpstr>Interferometerexperimente  Doppelspaltexperiment</vt:lpstr>
      <vt:lpstr>Der Quantenradierer am Doppelspalt</vt:lpstr>
      <vt:lpstr>Der Quantenradierer am Doppelspalt</vt:lpstr>
      <vt:lpstr>Der Quantenradierer am Doppelspalt (1)</vt:lpstr>
      <vt:lpstr>Der Quantenradierer am Doppelspalt (2)</vt:lpstr>
      <vt:lpstr>Der Quantenradierer am Doppelspalt (3)</vt:lpstr>
      <vt:lpstr>Der Quantenradierer am Doppelspalt (4)</vt:lpstr>
      <vt:lpstr>Der Quantenradierer am Doppelspalt (5)</vt:lpstr>
      <vt:lpstr>Wesenszüge der Quantenphysik 2 Komplementarität</vt:lpstr>
      <vt:lpstr>Wesenszüge der Quantenphysik Zusammenfassung Fähigkeit zur Interferenz   Komplementarität</vt:lpstr>
      <vt:lpstr>Optionales Modul</vt:lpstr>
      <vt:lpstr>Der Quantenradierer am Doppelspalt</vt:lpstr>
      <vt:lpstr>Der Quantenradierer am Doppelspalt</vt:lpstr>
      <vt:lpstr>Der Quantenradierer am Doppelspalt</vt:lpstr>
      <vt:lpstr>Der Quantenradierer am Doppelspalt</vt:lpstr>
      <vt:lpstr>Der Quantenradierer am Doppelspalt</vt:lpstr>
      <vt:lpstr>Vorsicht Modellexperiment</vt:lpstr>
      <vt:lpstr>Determinismus</vt:lpstr>
      <vt:lpstr>Determinismus</vt:lpstr>
      <vt:lpstr>Das Doppelspaltexperiment mit Einzelphotonen</vt:lpstr>
      <vt:lpstr>Statistischer Charakter</vt:lpstr>
      <vt:lpstr>Statistischer Charakter</vt:lpstr>
      <vt:lpstr>Statistischer Charakter</vt:lpstr>
      <vt:lpstr>Statistischer Charakter</vt:lpstr>
      <vt:lpstr>Statistischer Charakter</vt:lpstr>
      <vt:lpstr>Wesenszüge der Quantenphysik 3 Statistischer Charakter </vt:lpstr>
      <vt:lpstr>Eindeutige Messergebnisse</vt:lpstr>
      <vt:lpstr>Eindeutige Messergebnisse</vt:lpstr>
      <vt:lpstr>Wesenszüge der Quantenphysik 4 Eindeutige Messergebnisse </vt:lpstr>
      <vt:lpstr>Eindeutige Messergebnisse</vt:lpstr>
      <vt:lpstr>Wesenszüge der Quantenphysik 4 Eindeutige Messergebnisse </vt:lpstr>
      <vt:lpstr>Quellenverzeichnis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Präsentationsvorlagen</dc:title>
  <dc:subject>Präsentationsvorlage</dc:subject>
  <dc:creator>cd@tu-dresden.de</dc:creator>
  <cp:lastModifiedBy>Schuster, Alexander</cp:lastModifiedBy>
  <cp:revision>209</cp:revision>
  <dcterms:created xsi:type="dcterms:W3CDTF">2021-12-16T17:30:27Z</dcterms:created>
  <dcterms:modified xsi:type="dcterms:W3CDTF">2024-10-16T21:05:31Z</dcterms:modified>
</cp:coreProperties>
</file>