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4" r:id="rId1"/>
    <p:sldMasterId id="2147483708" r:id="rId2"/>
  </p:sldMasterIdLst>
  <p:notesMasterIdLst>
    <p:notesMasterId r:id="rId39"/>
  </p:notesMasterIdLst>
  <p:sldIdLst>
    <p:sldId id="29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DE" sz="1620" b="0" strike="noStrike" spc="-1">
                <a:solidFill>
                  <a:schemeClr val="dk1"/>
                </a:solidFill>
                <a:latin typeface="Open Sans"/>
              </a:rPr>
              <a:t>Folie mittels Klicken verschieben</a:t>
            </a: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Format der Notizen mittels Klicken bearbeiten</a:t>
            </a:r>
          </a:p>
        </p:txBody>
      </p:sp>
      <p:sp>
        <p:nvSpPr>
          <p:cNvPr id="29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&lt;Kopfzeile&gt;</a:t>
            </a:r>
          </a:p>
        </p:txBody>
      </p:sp>
      <p:sp>
        <p:nvSpPr>
          <p:cNvPr id="293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&lt;Datum/Uhrzeit&gt;</a:t>
            </a:r>
          </a:p>
        </p:txBody>
      </p:sp>
      <p:sp>
        <p:nvSpPr>
          <p:cNvPr id="294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</a:p>
        </p:txBody>
      </p:sp>
      <p:sp>
        <p:nvSpPr>
          <p:cNvPr id="295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fld id="{63CB01E9-0477-4855-89CA-F113884F4808}" type="slidenum">
              <a:rPr lang="de-DE" sz="1400" b="0" strike="noStrike" spc="-1">
                <a:solidFill>
                  <a:srgbClr val="000000"/>
                </a:solidFill>
                <a:latin typeface="Calibri"/>
              </a:rPr>
              <a:t>‹Nr.›</a:t>
            </a:fld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Davor sagen, dass es keinen weg in der qp gibt</a:t>
            </a:r>
          </a:p>
        </p:txBody>
      </p:sp>
      <p:sp>
        <p:nvSpPr>
          <p:cNvPr id="4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2CAA20E-09AC-4FD7-ACE3-0F5CF85F7726}" type="slidenum">
              <a:rPr lang="de-DE" sz="1200" b="0" strike="noStrike" spc="-1">
                <a:solidFill>
                  <a:srgbClr val="000000"/>
                </a:solidFill>
                <a:latin typeface="Calibri"/>
              </a:rPr>
              <a:t>5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Davor sagen, dass es keinen weg in der qp gibt</a:t>
            </a:r>
          </a:p>
        </p:txBody>
      </p:sp>
      <p:sp>
        <p:nvSpPr>
          <p:cNvPr id="468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6D56427-B3D1-47AD-BD68-C1ACA54B8C7F}" type="slidenum">
              <a:rPr lang="de-DE" sz="1200" b="0" strike="noStrike" spc="-1">
                <a:solidFill>
                  <a:srgbClr val="000000"/>
                </a:solidFill>
                <a:latin typeface="Calibri"/>
              </a:rPr>
              <a:t>6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Davor sagen, dass es keinen weg in der qp gibt</a:t>
            </a:r>
          </a:p>
        </p:txBody>
      </p:sp>
      <p:sp>
        <p:nvSpPr>
          <p:cNvPr id="471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C217F0A-4B9C-4DE1-8542-A4EEF199263C}" type="slidenum">
              <a:rPr lang="de-DE" sz="1200" b="0" strike="noStrike" spc="-1">
                <a:solidFill>
                  <a:srgbClr val="000000"/>
                </a:solidFill>
                <a:latin typeface="Calibri"/>
              </a:rPr>
              <a:t>7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chemeClr val="dk2">
                    <a:lumMod val="40000"/>
                    <a:lumOff val="60000"/>
                  </a:schemeClr>
                </a:solidFill>
                <a:latin typeface="Calibri"/>
              </a:rPr>
              <a:t>(dazu Video von Polfiltern mit klass. Licht)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82D035B-3245-4ACD-A168-F76E92E58C73}" type="slidenum">
              <a:rPr lang="de-DE" sz="1200" b="0" strike="noStrike" spc="-1">
                <a:solidFill>
                  <a:srgbClr val="000000"/>
                </a:solidFill>
                <a:latin typeface="Calibri"/>
              </a:rPr>
              <a:t>10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chemeClr val="dk2">
                    <a:lumMod val="40000"/>
                    <a:lumOff val="60000"/>
                  </a:schemeClr>
                </a:solidFill>
                <a:latin typeface="Calibri"/>
              </a:rPr>
              <a:t>(dazu Video von Polfiltern mit klass. Licht)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C4AC4BC-F194-460D-848A-F2305584B03A}" type="slidenum">
              <a:rPr lang="de-DE" sz="1200" b="0" strike="noStrike" spc="-1">
                <a:solidFill>
                  <a:srgbClr val="000000"/>
                </a:solidFill>
                <a:latin typeface="Calibri"/>
              </a:rPr>
              <a:t>11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Hinweis: für horizontale Polfilter natürlich analog</a:t>
            </a:r>
          </a:p>
        </p:txBody>
      </p:sp>
      <p:sp>
        <p:nvSpPr>
          <p:cNvPr id="480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E058374-3DC5-4372-BC4B-24158FAC57B6}" type="slidenum">
              <a:rPr lang="de-DE" sz="1200" b="0" strike="noStrike" spc="-1">
                <a:solidFill>
                  <a:srgbClr val="000000"/>
                </a:solidFill>
                <a:latin typeface="Calibri"/>
              </a:rPr>
              <a:t>15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8DFF6F5-BCCE-4BC4-BCFE-EE59FE33E637}" type="slidenum">
              <a:rPr lang="de-DE" sz="1200" b="0" strike="noStrike" spc="-1">
                <a:solidFill>
                  <a:srgbClr val="000000"/>
                </a:solidFill>
                <a:latin typeface="Calibri"/>
              </a:rPr>
              <a:t>21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itel und 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951B81"/>
              </a:gs>
              <a:gs pos="100000">
                <a:srgbClr val="59358C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0950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DE2526"/>
              </a:gs>
              <a:gs pos="100000">
                <a:srgbClr val="CD171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5715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3">
            <a:extLst>
              <a:ext uri="{FF2B5EF4-FFF2-40B4-BE49-F238E27FC236}">
                <a16:creationId xmlns:a16="http://schemas.microsoft.com/office/drawing/2014/main" id="{8D22BFAA-62C6-4AF7-A140-D9E9750A54AC}"/>
              </a:ext>
            </a:extLst>
          </p:cNvPr>
          <p:cNvSpPr/>
          <p:nvPr userDrawn="1"/>
        </p:nvSpPr>
        <p:spPr>
          <a:xfrm>
            <a:off x="3151994" y="2563831"/>
            <a:ext cx="9050720" cy="4317954"/>
          </a:xfrm>
          <a:custGeom>
            <a:avLst/>
            <a:gdLst>
              <a:gd name="connsiteX0" fmla="*/ 0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0 w 5904411"/>
              <a:gd name="connsiteY4" fmla="*/ 0 h 3967747"/>
              <a:gd name="connsiteX0" fmla="*/ 3590925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3590925 w 5904411"/>
              <a:gd name="connsiteY4" fmla="*/ 0 h 3967747"/>
              <a:gd name="connsiteX0" fmla="*/ 3857625 w 6171111"/>
              <a:gd name="connsiteY0" fmla="*/ 0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857625 w 6171111"/>
              <a:gd name="connsiteY4" fmla="*/ 0 h 3967747"/>
              <a:gd name="connsiteX0" fmla="*/ 3952875 w 6171111"/>
              <a:gd name="connsiteY0" fmla="*/ 9525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52875 w 6171111"/>
              <a:gd name="connsiteY4" fmla="*/ 9525 h 3967747"/>
              <a:gd name="connsiteX0" fmla="*/ 3925061 w 6171111"/>
              <a:gd name="connsiteY0" fmla="*/ 0 h 3972129"/>
              <a:gd name="connsiteX1" fmla="*/ 6171111 w 6171111"/>
              <a:gd name="connsiteY1" fmla="*/ 4382 h 3972129"/>
              <a:gd name="connsiteX2" fmla="*/ 6171111 w 6171111"/>
              <a:gd name="connsiteY2" fmla="*/ 3972129 h 3972129"/>
              <a:gd name="connsiteX3" fmla="*/ 0 w 6171111"/>
              <a:gd name="connsiteY3" fmla="*/ 3962604 h 3972129"/>
              <a:gd name="connsiteX4" fmla="*/ 3925061 w 6171111"/>
              <a:gd name="connsiteY4" fmla="*/ 0 h 3972129"/>
              <a:gd name="connsiteX0" fmla="*/ 3925061 w 6171111"/>
              <a:gd name="connsiteY0" fmla="*/ 381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25061 w 6171111"/>
              <a:gd name="connsiteY4" fmla="*/ 381 h 3967747"/>
              <a:gd name="connsiteX0" fmla="*/ 3961821 w 6207871"/>
              <a:gd name="connsiteY0" fmla="*/ 381 h 3981196"/>
              <a:gd name="connsiteX1" fmla="*/ 6207871 w 6207871"/>
              <a:gd name="connsiteY1" fmla="*/ 0 h 3981196"/>
              <a:gd name="connsiteX2" fmla="*/ 6207871 w 6207871"/>
              <a:gd name="connsiteY2" fmla="*/ 3967747 h 3981196"/>
              <a:gd name="connsiteX3" fmla="*/ 0 w 6207871"/>
              <a:gd name="connsiteY3" fmla="*/ 3981196 h 3981196"/>
              <a:gd name="connsiteX4" fmla="*/ 3961821 w 6207871"/>
              <a:gd name="connsiteY4" fmla="*/ 381 h 3981196"/>
              <a:gd name="connsiteX0" fmla="*/ 3984796 w 6230846"/>
              <a:gd name="connsiteY0" fmla="*/ 381 h 3981196"/>
              <a:gd name="connsiteX1" fmla="*/ 6230846 w 6230846"/>
              <a:gd name="connsiteY1" fmla="*/ 0 h 3981196"/>
              <a:gd name="connsiteX2" fmla="*/ 6230846 w 6230846"/>
              <a:gd name="connsiteY2" fmla="*/ 3967747 h 3981196"/>
              <a:gd name="connsiteX3" fmla="*/ 0 w 6230846"/>
              <a:gd name="connsiteY3" fmla="*/ 3981196 h 3981196"/>
              <a:gd name="connsiteX4" fmla="*/ 3984796 w 6230846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6230846 w 8344852"/>
              <a:gd name="connsiteY2" fmla="*/ 3967747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8344852 w 8344852"/>
              <a:gd name="connsiteY2" fmla="*/ 3967748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4852" h="3981196">
                <a:moveTo>
                  <a:pt x="3984796" y="381"/>
                </a:moveTo>
                <a:lnTo>
                  <a:pt x="8344852" y="0"/>
                </a:lnTo>
                <a:lnTo>
                  <a:pt x="8344852" y="3967748"/>
                </a:lnTo>
                <a:lnTo>
                  <a:pt x="0" y="3981196"/>
                </a:lnTo>
                <a:lnTo>
                  <a:pt x="3984796" y="381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 dirty="0"/>
          </a:p>
        </p:txBody>
      </p:sp>
      <p:sp>
        <p:nvSpPr>
          <p:cNvPr id="19" name="Rechteck 9">
            <a:extLst>
              <a:ext uri="{FF2B5EF4-FFF2-40B4-BE49-F238E27FC236}">
                <a16:creationId xmlns:a16="http://schemas.microsoft.com/office/drawing/2014/main" id="{9FD71789-74E3-45C9-B1BA-98AEA75CF44C}"/>
              </a:ext>
            </a:extLst>
          </p:cNvPr>
          <p:cNvSpPr/>
          <p:nvPr userDrawn="1"/>
        </p:nvSpPr>
        <p:spPr>
          <a:xfrm>
            <a:off x="-1" y="3692352"/>
            <a:ext cx="9555747" cy="3185710"/>
          </a:xfrm>
          <a:custGeom>
            <a:avLst/>
            <a:gdLst>
              <a:gd name="connsiteX0" fmla="*/ 0 w 8810492"/>
              <a:gd name="connsiteY0" fmla="*/ 0 h 2937256"/>
              <a:gd name="connsiteX1" fmla="*/ 8810492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  <a:gd name="connsiteX0" fmla="*/ 0 w 8810492"/>
              <a:gd name="connsiteY0" fmla="*/ 0 h 2937256"/>
              <a:gd name="connsiteX1" fmla="*/ 5858286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0492" h="2937256">
                <a:moveTo>
                  <a:pt x="0" y="0"/>
                </a:moveTo>
                <a:lnTo>
                  <a:pt x="5858286" y="0"/>
                </a:lnTo>
                <a:lnTo>
                  <a:pt x="8810492" y="2937256"/>
                </a:lnTo>
                <a:lnTo>
                  <a:pt x="0" y="29372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0" name="Rechteck 8">
            <a:extLst>
              <a:ext uri="{FF2B5EF4-FFF2-40B4-BE49-F238E27FC236}">
                <a16:creationId xmlns:a16="http://schemas.microsoft.com/office/drawing/2014/main" id="{E0A106CA-E2A4-4455-BD1E-8B7BA6CDC669}"/>
              </a:ext>
            </a:extLst>
          </p:cNvPr>
          <p:cNvSpPr/>
          <p:nvPr userDrawn="1"/>
        </p:nvSpPr>
        <p:spPr>
          <a:xfrm>
            <a:off x="-709" y="2302249"/>
            <a:ext cx="6020777" cy="4581946"/>
          </a:xfrm>
          <a:custGeom>
            <a:avLst/>
            <a:gdLst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5307874 h 5307874"/>
              <a:gd name="connsiteX3" fmla="*/ 0 w 3587931"/>
              <a:gd name="connsiteY3" fmla="*/ 5307874 h 5307874"/>
              <a:gd name="connsiteX4" fmla="*/ 0 w 3587931"/>
              <a:gd name="connsiteY4" fmla="*/ 0 h 5307874"/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587931"/>
              <a:gd name="connsiteY0" fmla="*/ 0 h 5307874"/>
              <a:gd name="connsiteX1" fmla="*/ 1463039 w 3587931"/>
              <a:gd name="connsiteY1" fmla="*/ 1445623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587931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578520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593268"/>
              <a:gd name="connsiteY0" fmla="*/ 0 h 5307874"/>
              <a:gd name="connsiteX1" fmla="*/ 1463039 w 3593268"/>
              <a:gd name="connsiteY1" fmla="*/ 1445623 h 5307874"/>
              <a:gd name="connsiteX2" fmla="*/ 3578520 w 3593268"/>
              <a:gd name="connsiteY2" fmla="*/ 3614057 h 5307874"/>
              <a:gd name="connsiteX3" fmla="*/ 3593268 w 3593268"/>
              <a:gd name="connsiteY3" fmla="*/ 5307874 h 5307874"/>
              <a:gd name="connsiteX4" fmla="*/ 0 w 3593268"/>
              <a:gd name="connsiteY4" fmla="*/ 5307874 h 5307874"/>
              <a:gd name="connsiteX5" fmla="*/ 0 w 3593268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63771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1146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8520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99785"/>
              <a:gd name="connsiteY0" fmla="*/ 0 h 3872478"/>
              <a:gd name="connsiteX1" fmla="*/ 1484304 w 3599785"/>
              <a:gd name="connsiteY1" fmla="*/ 10227 h 3872478"/>
              <a:gd name="connsiteX2" fmla="*/ 3599785 w 3599785"/>
              <a:gd name="connsiteY2" fmla="*/ 2178661 h 3872478"/>
              <a:gd name="connsiteX3" fmla="*/ 3599785 w 3599785"/>
              <a:gd name="connsiteY3" fmla="*/ 3872478 h 3872478"/>
              <a:gd name="connsiteX4" fmla="*/ 21265 w 3599785"/>
              <a:gd name="connsiteY4" fmla="*/ 3872478 h 3872478"/>
              <a:gd name="connsiteX5" fmla="*/ 0 w 3599785"/>
              <a:gd name="connsiteY5" fmla="*/ 0 h 3872478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21265 w 3599785"/>
              <a:gd name="connsiteY4" fmla="*/ 3872478 h 4223352"/>
              <a:gd name="connsiteX5" fmla="*/ 0 w 3599785"/>
              <a:gd name="connsiteY5" fmla="*/ 0 h 4223352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0 w 3599785"/>
              <a:gd name="connsiteY4" fmla="*/ 4212720 h 4223352"/>
              <a:gd name="connsiteX5" fmla="*/ 0 w 3599785"/>
              <a:gd name="connsiteY5" fmla="*/ 0 h 4223352"/>
              <a:gd name="connsiteX0" fmla="*/ 0 w 3599785"/>
              <a:gd name="connsiteY0" fmla="*/ 7190 h 4230542"/>
              <a:gd name="connsiteX1" fmla="*/ 1484304 w 3599785"/>
              <a:gd name="connsiteY1" fmla="*/ 0 h 4230542"/>
              <a:gd name="connsiteX2" fmla="*/ 3599785 w 3599785"/>
              <a:gd name="connsiteY2" fmla="*/ 2185851 h 4230542"/>
              <a:gd name="connsiteX3" fmla="*/ 3589153 w 3599785"/>
              <a:gd name="connsiteY3" fmla="*/ 4230542 h 4230542"/>
              <a:gd name="connsiteX4" fmla="*/ 0 w 3599785"/>
              <a:gd name="connsiteY4" fmla="*/ 4219910 h 4230542"/>
              <a:gd name="connsiteX5" fmla="*/ 0 w 3599785"/>
              <a:gd name="connsiteY5" fmla="*/ 7190 h 4230542"/>
              <a:gd name="connsiteX0" fmla="*/ 0 w 3607160"/>
              <a:gd name="connsiteY0" fmla="*/ 14564 h 4230542"/>
              <a:gd name="connsiteX1" fmla="*/ 1491679 w 3607160"/>
              <a:gd name="connsiteY1" fmla="*/ 0 h 4230542"/>
              <a:gd name="connsiteX2" fmla="*/ 3607160 w 3607160"/>
              <a:gd name="connsiteY2" fmla="*/ 2185851 h 4230542"/>
              <a:gd name="connsiteX3" fmla="*/ 3596528 w 3607160"/>
              <a:gd name="connsiteY3" fmla="*/ 4230542 h 4230542"/>
              <a:gd name="connsiteX4" fmla="*/ 7375 w 3607160"/>
              <a:gd name="connsiteY4" fmla="*/ 4219910 h 4230542"/>
              <a:gd name="connsiteX5" fmla="*/ 0 w 3607160"/>
              <a:gd name="connsiteY5" fmla="*/ 14564 h 4230542"/>
              <a:gd name="connsiteX0" fmla="*/ 709 w 3600495"/>
              <a:gd name="connsiteY0" fmla="*/ 0 h 4407707"/>
              <a:gd name="connsiteX1" fmla="*/ 1485014 w 3600495"/>
              <a:gd name="connsiteY1" fmla="*/ 177165 h 4407707"/>
              <a:gd name="connsiteX2" fmla="*/ 3600495 w 3600495"/>
              <a:gd name="connsiteY2" fmla="*/ 2363016 h 4407707"/>
              <a:gd name="connsiteX3" fmla="*/ 3589863 w 3600495"/>
              <a:gd name="connsiteY3" fmla="*/ 4407707 h 4407707"/>
              <a:gd name="connsiteX4" fmla="*/ 710 w 3600495"/>
              <a:gd name="connsiteY4" fmla="*/ 4397075 h 4407707"/>
              <a:gd name="connsiteX5" fmla="*/ 709 w 3600495"/>
              <a:gd name="connsiteY5" fmla="*/ 0 h 4407707"/>
              <a:gd name="connsiteX0" fmla="*/ 709 w 3600495"/>
              <a:gd name="connsiteY0" fmla="*/ 0 h 4230727"/>
              <a:gd name="connsiteX1" fmla="*/ 1485014 w 3600495"/>
              <a:gd name="connsiteY1" fmla="*/ 185 h 4230727"/>
              <a:gd name="connsiteX2" fmla="*/ 3600495 w 3600495"/>
              <a:gd name="connsiteY2" fmla="*/ 2186036 h 4230727"/>
              <a:gd name="connsiteX3" fmla="*/ 3589863 w 3600495"/>
              <a:gd name="connsiteY3" fmla="*/ 4230727 h 4230727"/>
              <a:gd name="connsiteX4" fmla="*/ 710 w 3600495"/>
              <a:gd name="connsiteY4" fmla="*/ 4220095 h 4230727"/>
              <a:gd name="connsiteX5" fmla="*/ 709 w 3600495"/>
              <a:gd name="connsiteY5" fmla="*/ 0 h 4230727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3589863 w 5551215"/>
              <a:gd name="connsiteY3" fmla="*/ 4230727 h 4232550"/>
              <a:gd name="connsiteX4" fmla="*/ 710 w 5551215"/>
              <a:gd name="connsiteY4" fmla="*/ 4220095 h 4232550"/>
              <a:gd name="connsiteX5" fmla="*/ 709 w 5551215"/>
              <a:gd name="connsiteY5" fmla="*/ 0 h 4232550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710 w 5551215"/>
              <a:gd name="connsiteY3" fmla="*/ 4220095 h 4232550"/>
              <a:gd name="connsiteX4" fmla="*/ 709 w 5551215"/>
              <a:gd name="connsiteY4" fmla="*/ 0 h 4232550"/>
              <a:gd name="connsiteX0" fmla="*/ 709 w 5551215"/>
              <a:gd name="connsiteY0" fmla="*/ 0 h 4224599"/>
              <a:gd name="connsiteX1" fmla="*/ 1485014 w 5551215"/>
              <a:gd name="connsiteY1" fmla="*/ 185 h 4224599"/>
              <a:gd name="connsiteX2" fmla="*/ 5551215 w 5551215"/>
              <a:gd name="connsiteY2" fmla="*/ 4224599 h 4224599"/>
              <a:gd name="connsiteX3" fmla="*/ 710 w 5551215"/>
              <a:gd name="connsiteY3" fmla="*/ 4220095 h 4224599"/>
              <a:gd name="connsiteX4" fmla="*/ 709 w 5551215"/>
              <a:gd name="connsiteY4" fmla="*/ 0 h 42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1215" h="4224599">
                <a:moveTo>
                  <a:pt x="709" y="0"/>
                </a:moveTo>
                <a:lnTo>
                  <a:pt x="1485014" y="185"/>
                </a:lnTo>
                <a:lnTo>
                  <a:pt x="5551215" y="4224599"/>
                </a:lnTo>
                <a:lnTo>
                  <a:pt x="710" y="4220095"/>
                </a:lnTo>
                <a:cubicBezTo>
                  <a:pt x="-1748" y="2818313"/>
                  <a:pt x="3167" y="1401782"/>
                  <a:pt x="709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21" name="Grafik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89751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023525203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5"/>
          </p:nvPr>
        </p:nvSpPr>
        <p:spPr>
          <a:xfrm>
            <a:off x="6267450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862896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59614273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3384549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44864634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4101152"/>
            <a:ext cx="12191999" cy="202818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10580687" cy="23984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6379093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4121151" cy="4645024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65961986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874713" y="1481138"/>
            <a:ext cx="339883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4"/>
          </p:nvPr>
        </p:nvSpPr>
        <p:spPr>
          <a:xfrm>
            <a:off x="4457699" y="1481138"/>
            <a:ext cx="3416301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quarter" idx="15"/>
          </p:nvPr>
        </p:nvSpPr>
        <p:spPr>
          <a:xfrm>
            <a:off x="8070850" y="1481138"/>
            <a:ext cx="3384550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4830856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8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4221909057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>
          <a:xfrm>
            <a:off x="5365750" y="1484313"/>
            <a:ext cx="6089650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4017565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 dirty="0">
                <a:solidFill>
                  <a:schemeClr val="accent1"/>
                </a:solidFill>
              </a:rPr>
              <a:t>Titelmasterformat durch Klicken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quarter" idx="13"/>
          </p:nvPr>
        </p:nvSpPr>
        <p:spPr>
          <a:xfrm>
            <a:off x="6273895" y="1486586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14523792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1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9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579023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12"/>
          </p:nvPr>
        </p:nvSpPr>
        <p:spPr>
          <a:xfrm>
            <a:off x="4278261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2" name="Bildplatzhalter 2"/>
          <p:cNvSpPr>
            <a:spLocks noGrp="1"/>
          </p:cNvSpPr>
          <p:nvPr>
            <p:ph type="pic" sz="quarter" idx="13"/>
          </p:nvPr>
        </p:nvSpPr>
        <p:spPr>
          <a:xfrm>
            <a:off x="5977499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7676735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15"/>
          </p:nvPr>
        </p:nvSpPr>
        <p:spPr>
          <a:xfrm>
            <a:off x="887333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5" name="Bildplatzhalter 2"/>
          <p:cNvSpPr>
            <a:spLocks noGrp="1"/>
          </p:cNvSpPr>
          <p:nvPr>
            <p:ph type="pic" sz="quarter" idx="16"/>
          </p:nvPr>
        </p:nvSpPr>
        <p:spPr>
          <a:xfrm>
            <a:off x="2586571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17"/>
          </p:nvPr>
        </p:nvSpPr>
        <p:spPr>
          <a:xfrm>
            <a:off x="4285809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7" name="Bildplatzhalter 2"/>
          <p:cNvSpPr>
            <a:spLocks noGrp="1"/>
          </p:cNvSpPr>
          <p:nvPr>
            <p:ph type="pic" sz="quarter" idx="18"/>
          </p:nvPr>
        </p:nvSpPr>
        <p:spPr>
          <a:xfrm>
            <a:off x="5985047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sz="quarter" idx="19"/>
          </p:nvPr>
        </p:nvSpPr>
        <p:spPr>
          <a:xfrm>
            <a:off x="7684283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9" name="Bildplatzhalter 2"/>
          <p:cNvSpPr>
            <a:spLocks noGrp="1"/>
          </p:cNvSpPr>
          <p:nvPr>
            <p:ph type="pic" sz="quarter" idx="20"/>
          </p:nvPr>
        </p:nvSpPr>
        <p:spPr>
          <a:xfrm>
            <a:off x="885829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0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585067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1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284305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2" name="Bildplatzhalter 2"/>
          <p:cNvSpPr>
            <a:spLocks noGrp="1"/>
          </p:cNvSpPr>
          <p:nvPr>
            <p:ph type="pic" sz="quarter" idx="23"/>
          </p:nvPr>
        </p:nvSpPr>
        <p:spPr>
          <a:xfrm>
            <a:off x="5983543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24"/>
          </p:nvPr>
        </p:nvSpPr>
        <p:spPr>
          <a:xfrm>
            <a:off x="7682779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4" name="Bildplatzhalter 2"/>
          <p:cNvSpPr>
            <a:spLocks noGrp="1"/>
          </p:cNvSpPr>
          <p:nvPr>
            <p:ph type="pic" sz="quarter" idx="25"/>
          </p:nvPr>
        </p:nvSpPr>
        <p:spPr>
          <a:xfrm>
            <a:off x="9385079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26"/>
          </p:nvPr>
        </p:nvSpPr>
        <p:spPr>
          <a:xfrm>
            <a:off x="9385079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7"/>
          </p:nvPr>
        </p:nvSpPr>
        <p:spPr>
          <a:xfrm>
            <a:off x="9383575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702533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1"/>
          </p:nvPr>
        </p:nvSpPr>
        <p:spPr>
          <a:xfrm>
            <a:off x="3575257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70729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3"/>
          </p:nvPr>
        </p:nvSpPr>
        <p:spPr>
          <a:xfrm>
            <a:off x="8966200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80142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575614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6"/>
          </p:nvPr>
        </p:nvSpPr>
        <p:spPr>
          <a:xfrm>
            <a:off x="6271086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966557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6087586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6 Bilder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9703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3"/>
          </p:nvPr>
        </p:nvSpPr>
        <p:spPr>
          <a:xfrm>
            <a:off x="4081331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152960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5"/>
          </p:nvPr>
        </p:nvSpPr>
        <p:spPr>
          <a:xfrm>
            <a:off x="5151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076779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148408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5458083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5128491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375621612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766035770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65106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2000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4" name="Grafik 3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3" name="Grafik 2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394921741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654975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293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5668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9" name="Grafik 18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20" name="Grafik 19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8454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0" name="Grafik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7431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0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05594" y="327901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sp>
        <p:nvSpPr>
          <p:cNvPr id="5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86458" y="346075"/>
            <a:ext cx="1764000" cy="514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008530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42465" y="328249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sz="300" b="0" dirty="0"/>
          </a:p>
          <a:p>
            <a:endParaRPr lang="de-DE" sz="300" b="0" dirty="0"/>
          </a:p>
          <a:p>
            <a:endParaRPr lang="de-DE" dirty="0"/>
          </a:p>
        </p:txBody>
      </p:sp>
      <p:sp>
        <p:nvSpPr>
          <p:cNvPr id="17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90304" y="349731"/>
            <a:ext cx="1764000" cy="514800"/>
          </a:xfrm>
          <a:blipFill dpi="0" rotWithShape="1">
            <a:blip r:embed="rId3"/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203753667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1204913"/>
            <a:ext cx="12192000" cy="56530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9" name="Grafik 1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3509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0432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feld 11"/>
          <p:cNvSpPr/>
          <p:nvPr/>
        </p:nvSpPr>
        <p:spPr>
          <a:xfrm>
            <a:off x="7157880" y="6170760"/>
            <a:ext cx="704520" cy="50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br>
              <a:rPr sz="800"/>
            </a:br>
            <a:r>
              <a:rPr lang="de-DE" sz="800" b="0" strike="noStrike" spc="-1">
                <a:solidFill>
                  <a:schemeClr val="dk2"/>
                </a:solidFill>
                <a:latin typeface="Open Sans"/>
                <a:ea typeface="Open Sans"/>
              </a:rPr>
              <a:t>Folie </a:t>
            </a:r>
            <a:fld id="{21F32C9A-0B40-49D4-A982-C9C4B4AEFC31}" type="slidenum">
              <a:rPr lang="de-DE" sz="800" b="0" strike="noStrike" spc="-1">
                <a:solidFill>
                  <a:schemeClr val="dk2"/>
                </a:solidFill>
                <a:latin typeface="Open Sans"/>
                <a:ea typeface="Open Sans"/>
              </a:rPr>
              <a:t>‹Nr.›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9" name="Grafik 8"/>
          <p:cNvPicPr/>
          <p:nvPr/>
        </p:nvPicPr>
        <p:blipFill>
          <a:blip r:embed="rId3"/>
          <a:stretch/>
        </p:blipFill>
        <p:spPr>
          <a:xfrm>
            <a:off x="504720" y="6334200"/>
            <a:ext cx="1116000" cy="323280"/>
          </a:xfrm>
          <a:prstGeom prst="rect">
            <a:avLst/>
          </a:prstGeom>
          <a:ln w="0">
            <a:noFill/>
          </a:ln>
        </p:spPr>
      </p:pic>
      <p:pic>
        <p:nvPicPr>
          <p:cNvPr id="40" name="Grafik 12"/>
          <p:cNvPicPr/>
          <p:nvPr/>
        </p:nvPicPr>
        <p:blipFill>
          <a:blip r:embed="rId4"/>
          <a:stretch/>
        </p:blipFill>
        <p:spPr>
          <a:xfrm>
            <a:off x="10922040" y="6315840"/>
            <a:ext cx="969120" cy="359640"/>
          </a:xfrm>
          <a:prstGeom prst="rect">
            <a:avLst/>
          </a:prstGeom>
          <a:ln w="0">
            <a:noFill/>
          </a:ln>
        </p:spPr>
      </p:pic>
      <p:sp>
        <p:nvSpPr>
          <p:cNvPr id="41" name="Textfeld 7"/>
          <p:cNvSpPr/>
          <p:nvPr/>
        </p:nvSpPr>
        <p:spPr>
          <a:xfrm>
            <a:off x="3468960" y="6315840"/>
            <a:ext cx="255024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800" b="0" strike="noStrike" spc="-1">
                <a:solidFill>
                  <a:schemeClr val="lt1">
                    <a:lumMod val="50000"/>
                  </a:schemeClr>
                </a:solidFill>
                <a:latin typeface="Open Sans"/>
              </a:rPr>
              <a:t>Markus Standfuß (TU Dresden)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  <a:p>
            <a:pPr defTabSz="822960">
              <a:lnSpc>
                <a:spcPct val="100000"/>
              </a:lnSpc>
            </a:pPr>
            <a:r>
              <a:rPr lang="de-DE" sz="800" b="0" strike="noStrike" spc="-1">
                <a:solidFill>
                  <a:schemeClr val="lt1">
                    <a:lumMod val="50000"/>
                  </a:schemeClr>
                </a:solidFill>
                <a:latin typeface="Open Sans"/>
              </a:rPr>
              <a:t>Dresden 2024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Titelmasterformat durch Klicken bearbeiten</a:t>
            </a:r>
            <a:endParaRPr lang="de-DE" sz="24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874800" y="1484280"/>
            <a:ext cx="10580400" cy="43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chemeClr val="accent1"/>
                </a:solidFill>
                <a:latin typeface="Open Sans"/>
              </a:rPr>
              <a:t>Formatvorlagen des Textmasters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 bis Ebene 4)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 (nachfolgend alles 14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lvl="5"/>
            <a:r>
              <a:rPr lang="de-DE" dirty="0"/>
              <a:t>Sechste Textebene für Aufzählungen bei viel Text</a:t>
            </a:r>
          </a:p>
          <a:p>
            <a:pPr lvl="6"/>
            <a:r>
              <a:rPr lang="de-DE" dirty="0"/>
              <a:t>Siebte Textebene für Aufzählungen bei viel Text</a:t>
            </a:r>
          </a:p>
          <a:p>
            <a:pPr lvl="7"/>
            <a:r>
              <a:rPr lang="de-DE" dirty="0"/>
              <a:t>Achte Textebene für Aufzählungen bei viel Text</a:t>
            </a:r>
          </a:p>
          <a:p>
            <a:pPr lvl="8"/>
            <a:r>
              <a:rPr lang="de-DE" dirty="0"/>
              <a:t>Neunte Textebene für Aufzählungen bei viel Text</a:t>
            </a:r>
          </a:p>
          <a:p>
            <a:pPr lvl="5"/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715772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l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334183"/>
            <a:ext cx="1116268" cy="32373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106" y="6315776"/>
            <a:ext cx="969464" cy="36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5FC732D-B9C5-442B-B3E9-71B2C90B31AF}"/>
              </a:ext>
            </a:extLst>
          </p:cNvPr>
          <p:cNvSpPr txBox="1"/>
          <p:nvPr userDrawn="1"/>
        </p:nvSpPr>
        <p:spPr>
          <a:xfrm>
            <a:off x="3469063" y="6315776"/>
            <a:ext cx="2550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Markus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</a:rPr>
              <a:t>Standfuß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 (TU Dresden)</a:t>
            </a:r>
          </a:p>
          <a:p>
            <a:pPr algn="l"/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Dresden 2024</a:t>
            </a:r>
          </a:p>
        </p:txBody>
      </p:sp>
    </p:spTree>
    <p:extLst>
      <p:ext uri="{BB962C8B-B14F-4D97-AF65-F5344CB8AC3E}">
        <p14:creationId xmlns:p14="http://schemas.microsoft.com/office/powerpoint/2010/main" val="85974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269" rtl="0" eaLnBrk="1" latinLnBrk="0" hangingPunct="1">
        <a:spcBef>
          <a:spcPts val="600"/>
        </a:spcBef>
        <a:buFont typeface="Open Sans" panose="020B0606030504020204" pitchFamily="34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252000" indent="-252000" algn="l" defTabSz="914269" rtl="0" eaLnBrk="1" latinLnBrk="0" hangingPunct="1">
        <a:spcBef>
          <a:spcPts val="0"/>
        </a:spcBef>
        <a:buFont typeface="Arial" panose="020B0604020202020204" pitchFamily="34" charset="0"/>
        <a:buChar char="—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52000" indent="-144000" algn="l" defTabSz="914269" rtl="0" eaLnBrk="1" latinLnBrk="0" hangingPunct="1">
        <a:spcBef>
          <a:spcPts val="0"/>
        </a:spcBef>
        <a:buFont typeface="Open Sans" panose="020B0606030504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269" rtl="0" eaLnBrk="1" latinLnBrk="0" hangingPunct="1">
        <a:spcBef>
          <a:spcPts val="600"/>
        </a:spcBef>
        <a:spcAft>
          <a:spcPts val="0"/>
        </a:spcAft>
        <a:buFont typeface="Symbol" panose="05050102010706020507" pitchFamily="18" charset="2"/>
        <a:buNone/>
        <a:defRPr sz="1400" b="1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0" marR="0" indent="0" algn="l" defTabSz="914269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52000" marR="0" indent="-252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—"/>
        <a:tabLst/>
        <a:defRPr lang="de-DE" sz="1400" kern="1200" dirty="0" smtClean="0">
          <a:solidFill>
            <a:schemeClr val="accent1"/>
          </a:solidFill>
          <a:latin typeface="+mn-lt"/>
          <a:ea typeface="+mn-ea"/>
          <a:cs typeface="+mn-cs"/>
        </a:defRPr>
      </a:lvl7pPr>
      <a:lvl8pPr marL="252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Open Sans" panose="020B0606030504020204" pitchFamily="34" charset="0"/>
        <a:buChar char="–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96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8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85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">
            <a:extLst>
              <a:ext uri="{FF2B5EF4-FFF2-40B4-BE49-F238E27FC236}">
                <a16:creationId xmlns:a16="http://schemas.microsoft.com/office/drawing/2014/main" id="{A776DC3C-D80A-4338-AEFD-131833D5DC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2808" y="2852116"/>
            <a:ext cx="1752133" cy="246221"/>
          </a:xfrm>
        </p:spPr>
        <p:txBody>
          <a:bodyPr/>
          <a:lstStyle/>
          <a:p>
            <a:r>
              <a:rPr lang="de-DE" dirty="0"/>
              <a:t>Markus </a:t>
            </a:r>
            <a:r>
              <a:rPr lang="de-DE" dirty="0" err="1"/>
              <a:t>Standfuß</a:t>
            </a:r>
            <a:endParaRPr lang="de-DE" baseline="30000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7CFCA4AA-9489-4C0A-8588-1A3C6BD1D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770" y="3835706"/>
            <a:ext cx="3281823" cy="492443"/>
          </a:xfrm>
        </p:spPr>
        <p:txBody>
          <a:bodyPr/>
          <a:lstStyle/>
          <a:p>
            <a:r>
              <a:rPr lang="de-DE" dirty="0"/>
              <a:t>Quantenphysik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94D0C6DA-CED2-4AE8-B6EE-7D9BEBD69F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2808" y="3138045"/>
            <a:ext cx="3113916" cy="246221"/>
          </a:xfrm>
        </p:spPr>
        <p:txBody>
          <a:bodyPr/>
          <a:lstStyle/>
          <a:p>
            <a:r>
              <a:rPr lang="de-DE" dirty="0"/>
              <a:t>Technische Universität Dresden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2801DD24-DFBC-4C31-8928-75113AB83B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771" y="4378233"/>
            <a:ext cx="5520601" cy="1061829"/>
          </a:xfrm>
        </p:spPr>
        <p:txBody>
          <a:bodyPr/>
          <a:lstStyle/>
          <a:p>
            <a:r>
              <a:rPr lang="de-DE" dirty="0"/>
              <a:t>Koinzidenzmethode und </a:t>
            </a:r>
          </a:p>
          <a:p>
            <a:r>
              <a:rPr lang="de-DE" dirty="0"/>
              <a:t>Interferometer-Experimente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2A5BA5C1-1795-4C4C-AFA7-A9D82DF0B0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2808" y="5595449"/>
            <a:ext cx="1488343" cy="246221"/>
          </a:xfrm>
        </p:spPr>
        <p:txBody>
          <a:bodyPr/>
          <a:lstStyle/>
          <a:p>
            <a:r>
              <a:rPr lang="de-DE" dirty="0"/>
              <a:t>Dresden, 2024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4AE58D2-91C1-457A-A50D-2D1D7223F5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042" y="6200481"/>
            <a:ext cx="1252861" cy="438346"/>
          </a:xfrm>
          <a:prstGeom prst="rect">
            <a:avLst/>
          </a:prstGeom>
        </p:spPr>
      </p:pic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EF77D50C-0B91-4909-9941-AE81AFE76455}"/>
              </a:ext>
            </a:extLst>
          </p:cNvPr>
          <p:cNvSpPr txBox="1">
            <a:spLocks/>
          </p:cNvSpPr>
          <p:nvPr/>
        </p:nvSpPr>
        <p:spPr>
          <a:xfrm>
            <a:off x="0" y="6719759"/>
            <a:ext cx="12192000" cy="15388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vert="horz" wrap="square" lIns="72000" tIns="0" rIns="36000" bIns="0" rtlCol="0">
            <a:spAutoFit/>
          </a:bodyPr>
          <a:lstStyle>
            <a:lvl1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69" rtl="0" eaLnBrk="1" latinLnBrk="0" hangingPunct="1">
              <a:spcBef>
                <a:spcPts val="600"/>
              </a:spcBef>
              <a:buFont typeface="Open Sans" panose="020B0606030504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Char char="—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52000" indent="-144000" algn="l" defTabSz="914269" rtl="0" eaLnBrk="1" latinLnBrk="0" hangingPunct="1">
              <a:spcBef>
                <a:spcPts val="0"/>
              </a:spcBef>
              <a:buFont typeface="Open Sans" panose="020B0606030504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69" rtl="0" eaLnBrk="1" latinLnBrk="0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marR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52000" marR="0" indent="-252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 lang="de-DE" sz="1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52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–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96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dirty="0"/>
              <a:t>Quantenunterricht Klasse 12 © 2024 von Markus </a:t>
            </a:r>
            <a:r>
              <a:rPr lang="de-DE" sz="1000" dirty="0" err="1"/>
              <a:t>Standfuß</a:t>
            </a:r>
            <a:r>
              <a:rPr lang="de-DE" sz="1000" dirty="0"/>
              <a:t> ist lizensiert unter CC BY-NC-SA 4.0. Um eine Kopie der Lizenz einzusehen, besuche https://creativecommons.org/licenses/by-nc-sa/4.0/</a:t>
            </a:r>
          </a:p>
        </p:txBody>
      </p:sp>
    </p:spTree>
    <p:extLst>
      <p:ext uri="{BB962C8B-B14F-4D97-AF65-F5344CB8AC3E}">
        <p14:creationId xmlns:p14="http://schemas.microsoft.com/office/powerpoint/2010/main" val="944137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Polarisation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6883920" cy="43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Bei Betrachtung von Licht im Wellenmodell: </a:t>
            </a: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algn="just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chemeClr val="accent1"/>
                </a:solidFill>
                <a:latin typeface="Open Sans"/>
              </a:rPr>
              <a:t>Polarisationsfilter lassen nur Licht einer bestimmten Polarisation durch. Nach dem Polarisationsfilter hat das Licht die Polarisation des Filters! 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Das funktioniert auch bei Photonen!</a:t>
            </a: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</p:txBody>
      </p:sp>
      <p:pic>
        <p:nvPicPr>
          <p:cNvPr id="326" name="Grafik 8"/>
          <p:cNvPicPr/>
          <p:nvPr/>
        </p:nvPicPr>
        <p:blipFill>
          <a:blip r:embed="rId3"/>
          <a:srcRect t="10727" r="16595" b="12783"/>
          <a:stretch/>
        </p:blipFill>
        <p:spPr>
          <a:xfrm>
            <a:off x="8411760" y="479880"/>
            <a:ext cx="3043440" cy="2156400"/>
          </a:xfrm>
          <a:prstGeom prst="rect">
            <a:avLst/>
          </a:prstGeom>
          <a:ln w="0">
            <a:noFill/>
          </a:ln>
        </p:spPr>
      </p:pic>
      <p:sp>
        <p:nvSpPr>
          <p:cNvPr id="327" name="Textfeld 9"/>
          <p:cNvSpPr/>
          <p:nvPr/>
        </p:nvSpPr>
        <p:spPr>
          <a:xfrm>
            <a:off x="8158680" y="2599560"/>
            <a:ext cx="3589560" cy="33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1620" b="0" strike="noStrike" spc="-1">
                <a:solidFill>
                  <a:schemeClr val="dk1"/>
                </a:solidFill>
                <a:latin typeface="Open Sans"/>
              </a:rPr>
              <a:t>horizontaler (0°) Polarisationsfilter</a:t>
            </a:r>
            <a:endParaRPr lang="de-DE" sz="162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28" name="Grafik 11"/>
          <p:cNvPicPr/>
          <p:nvPr/>
        </p:nvPicPr>
        <p:blipFill>
          <a:blip r:embed="rId4"/>
          <a:srcRect t="20732" b="20140"/>
          <a:stretch/>
        </p:blipFill>
        <p:spPr>
          <a:xfrm>
            <a:off x="8661240" y="3528360"/>
            <a:ext cx="3231720" cy="1758960"/>
          </a:xfrm>
          <a:prstGeom prst="rect">
            <a:avLst/>
          </a:prstGeom>
          <a:ln w="0">
            <a:noFill/>
          </a:ln>
        </p:spPr>
      </p:pic>
      <p:sp>
        <p:nvSpPr>
          <p:cNvPr id="329" name="Textfeld 14"/>
          <p:cNvSpPr/>
          <p:nvPr/>
        </p:nvSpPr>
        <p:spPr>
          <a:xfrm>
            <a:off x="8291880" y="5397480"/>
            <a:ext cx="3456360" cy="33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1620" b="0" strike="noStrike" spc="-1">
                <a:solidFill>
                  <a:schemeClr val="dk1"/>
                </a:solidFill>
                <a:latin typeface="Open Sans"/>
              </a:rPr>
              <a:t>vertikaler (90°) Polarisationsfilter</a:t>
            </a:r>
            <a:endParaRPr lang="de-DE" sz="16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Textfeld 3"/>
          <p:cNvSpPr/>
          <p:nvPr/>
        </p:nvSpPr>
        <p:spPr>
          <a:xfrm>
            <a:off x="11409480" y="5883120"/>
            <a:ext cx="33516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1000" b="0" strike="noStrike" spc="-1">
                <a:solidFill>
                  <a:schemeClr val="lt1">
                    <a:lumMod val="50000"/>
                  </a:schemeClr>
                </a:solidFill>
                <a:latin typeface="Open Sans"/>
              </a:rPr>
              <a:t>[1]</a:t>
            </a:r>
            <a:endParaRPr lang="de-DE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1" name="Rechteck 10"/>
          <p:cNvSpPr/>
          <p:nvPr/>
        </p:nvSpPr>
        <p:spPr>
          <a:xfrm>
            <a:off x="898560" y="2067840"/>
            <a:ext cx="6883920" cy="1758960"/>
          </a:xfrm>
          <a:prstGeom prst="rect">
            <a:avLst/>
          </a:prstGeom>
          <a:solidFill>
            <a:srgbClr val="E7E6E6"/>
          </a:solidFill>
          <a:ln w="12700">
            <a:solidFill>
              <a:srgbClr val="3254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822960">
              <a:lnSpc>
                <a:spcPct val="150000"/>
              </a:lnSpc>
            </a:pPr>
            <a:r>
              <a:rPr lang="de-DE" sz="2400" b="1" strike="noStrike" spc="-1">
                <a:solidFill>
                  <a:srgbClr val="FF0000"/>
                </a:solidFill>
                <a:latin typeface="Open Sans"/>
                <a:ea typeface="Calibri"/>
              </a:rPr>
              <a:t>Definition: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algn="just" defTabSz="822960">
              <a:lnSpc>
                <a:spcPct val="150000"/>
              </a:lnSpc>
            </a:pPr>
            <a:r>
              <a:rPr lang="de-DE" sz="2400" b="0" strike="noStrike" spc="-1">
                <a:solidFill>
                  <a:schemeClr val="dk1"/>
                </a:solidFill>
                <a:latin typeface="Open Sans"/>
                <a:ea typeface="Calibri"/>
              </a:rPr>
              <a:t>Polarisation bezeichnet die Schwingungs-richtung einer Welle im Wellenmodell.</a:t>
            </a:r>
            <a:r>
              <a:rPr lang="de-DE" sz="2400" b="0" strike="noStrike" spc="-1">
                <a:solidFill>
                  <a:srgbClr val="000000"/>
                </a:solidFill>
                <a:latin typeface="Open Sans"/>
                <a:ea typeface="Calibri"/>
              </a:rPr>
              <a:t> 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Polarisation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6883920" cy="43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Bei Betrachtung von Licht im Wellenmodell: </a:t>
            </a: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algn="just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chemeClr val="accent1"/>
                </a:solidFill>
                <a:latin typeface="Open Sans"/>
              </a:rPr>
              <a:t>Polarisationsfilter lassen nur Licht einer bestimmten Polarisation durch. Nach dem Polarisationsfilter hat das Licht die Polarisation des Filters! 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Das funktioniert auch bei Photonen!</a:t>
            </a: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</p:txBody>
      </p:sp>
      <p:sp>
        <p:nvSpPr>
          <p:cNvPr id="334" name="Rechteck 10"/>
          <p:cNvSpPr/>
          <p:nvPr/>
        </p:nvSpPr>
        <p:spPr>
          <a:xfrm>
            <a:off x="898560" y="2067840"/>
            <a:ext cx="6883920" cy="1758960"/>
          </a:xfrm>
          <a:prstGeom prst="rect">
            <a:avLst/>
          </a:prstGeom>
          <a:solidFill>
            <a:srgbClr val="E7E6E6"/>
          </a:solidFill>
          <a:ln w="12700">
            <a:solidFill>
              <a:srgbClr val="3254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822960">
              <a:lnSpc>
                <a:spcPct val="150000"/>
              </a:lnSpc>
            </a:pPr>
            <a:r>
              <a:rPr lang="de-DE" sz="2400" b="1" strike="noStrike" spc="-1">
                <a:solidFill>
                  <a:srgbClr val="FF0000"/>
                </a:solidFill>
                <a:latin typeface="Open Sans"/>
                <a:ea typeface="Calibri"/>
              </a:rPr>
              <a:t>Definition: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algn="just" defTabSz="822960">
              <a:lnSpc>
                <a:spcPct val="150000"/>
              </a:lnSpc>
            </a:pPr>
            <a:r>
              <a:rPr lang="de-DE" sz="2400" b="0" strike="noStrike" spc="-1">
                <a:solidFill>
                  <a:schemeClr val="dk1"/>
                </a:solidFill>
                <a:latin typeface="Open Sans"/>
                <a:ea typeface="Calibri"/>
              </a:rPr>
              <a:t>Polarisation bezeichnet die Schwingungs-richtung einer Welle im Wellenmodell.</a:t>
            </a:r>
            <a:r>
              <a:rPr lang="de-DE" sz="2400" b="0" strike="noStrike" spc="-1">
                <a:solidFill>
                  <a:srgbClr val="000000"/>
                </a:solidFill>
                <a:latin typeface="Open Sans"/>
                <a:ea typeface="Calibri"/>
              </a:rPr>
              <a:t> 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35" name="Grafik 1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14852" t="13070" r="21637" b="6932"/>
          <a:stretch/>
        </p:blipFill>
        <p:spPr>
          <a:xfrm>
            <a:off x="8430840" y="1238040"/>
            <a:ext cx="2779200" cy="4652280"/>
          </a:xfrm>
          <a:prstGeom prst="rect">
            <a:avLst/>
          </a:prstGeom>
          <a:ln w="0">
            <a:noFill/>
          </a:ln>
        </p:spPr>
      </p:pic>
      <p:sp>
        <p:nvSpPr>
          <p:cNvPr id="336" name="Textfeld 13"/>
          <p:cNvSpPr/>
          <p:nvPr/>
        </p:nvSpPr>
        <p:spPr>
          <a:xfrm>
            <a:off x="11212920" y="5644800"/>
            <a:ext cx="33516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1000" b="0" strike="noStrike" spc="-1">
                <a:solidFill>
                  <a:schemeClr val="lt1">
                    <a:lumMod val="50000"/>
                  </a:schemeClr>
                </a:solidFill>
                <a:latin typeface="Open Sans"/>
              </a:rPr>
              <a:t>[4]</a:t>
            </a:r>
            <a:endParaRPr lang="de-DE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Polarisation - ein Polarisationsfilter (0°)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0580400" cy="43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</p:txBody>
      </p:sp>
      <p:pic>
        <p:nvPicPr>
          <p:cNvPr id="339" name="Grafik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74800" y="1484280"/>
            <a:ext cx="5861520" cy="4413240"/>
          </a:xfrm>
          <a:prstGeom prst="rect">
            <a:avLst/>
          </a:prstGeom>
          <a:ln w="0">
            <a:noFill/>
          </a:ln>
        </p:spPr>
      </p:pic>
      <p:sp>
        <p:nvSpPr>
          <p:cNvPr id="340" name="Textfeld 5"/>
          <p:cNvSpPr/>
          <p:nvPr/>
        </p:nvSpPr>
        <p:spPr>
          <a:xfrm>
            <a:off x="6736680" y="2536920"/>
            <a:ext cx="4718520" cy="155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Bei Laserlicht beobachtet man: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285840" indent="-285840" defTabSz="822960">
              <a:lnSpc>
                <a:spcPct val="100000"/>
              </a:lnSpc>
              <a:buClr>
                <a:srgbClr val="00305D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accent1"/>
                </a:solidFill>
                <a:latin typeface="Open Sans"/>
              </a:rPr>
              <a:t>einen Lichtpunkt auf dem Schirm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Polarisation - ein Polarisationsfilter (0°)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0580400" cy="43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Das funktioniert auch bei Photonen!</a:t>
            </a: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</p:txBody>
      </p:sp>
      <p:sp>
        <p:nvSpPr>
          <p:cNvPr id="343" name="Textfeld 3"/>
          <p:cNvSpPr/>
          <p:nvPr/>
        </p:nvSpPr>
        <p:spPr>
          <a:xfrm>
            <a:off x="874800" y="3393000"/>
            <a:ext cx="949824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Im Experiment beobachtet man: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285840" indent="-285840" defTabSz="822960">
              <a:lnSpc>
                <a:spcPct val="100000"/>
              </a:lnSpc>
              <a:buClr>
                <a:srgbClr val="00305D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accent1"/>
                </a:solidFill>
                <a:latin typeface="Open Sans"/>
              </a:rPr>
              <a:t>das Photon wird </a:t>
            </a: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zufällig</a:t>
            </a:r>
            <a:r>
              <a:rPr lang="de-DE" sz="2400" b="0" strike="noStrike" spc="-1">
                <a:solidFill>
                  <a:schemeClr val="accent1"/>
                </a:solidFill>
                <a:latin typeface="Open Sans"/>
              </a:rPr>
              <a:t> transmittiert oder absorbiert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285840" indent="-285840" defTabSz="822960">
              <a:lnSpc>
                <a:spcPct val="100000"/>
              </a:lnSpc>
              <a:buClr>
                <a:srgbClr val="00305D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accent1"/>
                </a:solidFill>
                <a:latin typeface="Open Sans"/>
              </a:rPr>
              <a:t>Das geschieht mit einer bestimmten </a:t>
            </a: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Wahrscheinlichkeit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44" name="Gruppieren 4"/>
          <p:cNvGrpSpPr/>
          <p:nvPr/>
        </p:nvGrpSpPr>
        <p:grpSpPr>
          <a:xfrm>
            <a:off x="3434040" y="2095200"/>
            <a:ext cx="5324040" cy="1176480"/>
            <a:chOff x="3434040" y="2095200"/>
            <a:chExt cx="5324040" cy="1176480"/>
          </a:xfrm>
        </p:grpSpPr>
        <p:pic>
          <p:nvPicPr>
            <p:cNvPr id="345" name="Grafik 13"/>
            <p:cNvPicPr/>
            <p:nvPr/>
          </p:nvPicPr>
          <p:blipFill>
            <a:blip r:embed="rId2"/>
            <a:stretch/>
          </p:blipFill>
          <p:spPr>
            <a:xfrm>
              <a:off x="5294520" y="2095200"/>
              <a:ext cx="1118520" cy="1176480"/>
            </a:xfrm>
            <a:prstGeom prst="rect">
              <a:avLst/>
            </a:prstGeom>
            <a:ln w="0">
              <a:noFill/>
            </a:ln>
          </p:spPr>
        </p:pic>
        <p:cxnSp>
          <p:nvCxnSpPr>
            <p:cNvPr id="346" name="Gerade Verbindung mit Pfeil 30"/>
            <p:cNvCxnSpPr>
              <a:endCxn id="345" idx="1"/>
            </p:cNvCxnSpPr>
            <p:nvPr/>
          </p:nvCxnSpPr>
          <p:spPr>
            <a:xfrm flipV="1">
              <a:off x="3583080" y="2683440"/>
              <a:ext cx="1711800" cy="12240"/>
            </a:xfrm>
            <a:prstGeom prst="straightConnector1">
              <a:avLst/>
            </a:prstGeom>
            <a:ln w="19050">
              <a:solidFill>
                <a:srgbClr val="00305D"/>
              </a:solidFill>
              <a:tailEnd type="triangle" w="med" len="med"/>
            </a:ln>
          </p:spPr>
        </p:cxnSp>
        <p:sp>
          <p:nvSpPr>
            <p:cNvPr id="347" name="Textfeld 31"/>
            <p:cNvSpPr/>
            <p:nvPr/>
          </p:nvSpPr>
          <p:spPr>
            <a:xfrm>
              <a:off x="3434040" y="2341800"/>
              <a:ext cx="1366560" cy="33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822960">
                <a:lnSpc>
                  <a:spcPct val="100000"/>
                </a:lnSpc>
              </a:pPr>
              <a:r>
                <a:rPr lang="de-DE" sz="1620" b="0" strike="noStrike" spc="-1">
                  <a:solidFill>
                    <a:schemeClr val="dk1"/>
                  </a:solidFill>
                  <a:latin typeface="Open Sans"/>
                </a:rPr>
                <a:t>Photon</a:t>
              </a:r>
              <a:endParaRPr lang="de-DE" sz="162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348" name="Gerade Verbindung mit Pfeil 29"/>
            <p:cNvCxnSpPr/>
            <p:nvPr/>
          </p:nvCxnSpPr>
          <p:spPr>
            <a:xfrm>
              <a:off x="6379560" y="2683440"/>
              <a:ext cx="1734480" cy="1080"/>
            </a:xfrm>
            <a:prstGeom prst="straightConnector1">
              <a:avLst/>
            </a:prstGeom>
            <a:ln w="19050">
              <a:solidFill>
                <a:srgbClr val="00305D"/>
              </a:solidFill>
              <a:tailEnd type="triangle" w="med" len="med"/>
            </a:ln>
          </p:spPr>
        </p:cxnSp>
        <p:sp>
          <p:nvSpPr>
            <p:cNvPr id="349" name="Gleichschenkliges Dreieck 5"/>
            <p:cNvSpPr/>
            <p:nvPr/>
          </p:nvSpPr>
          <p:spPr>
            <a:xfrm rot="5400000">
              <a:off x="8050320" y="2366280"/>
              <a:ext cx="781920" cy="633240"/>
            </a:xfrm>
            <a:prstGeom prst="triangle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152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822960">
                <a:lnSpc>
                  <a:spcPct val="100000"/>
                </a:lnSpc>
              </a:pPr>
              <a:endParaRPr lang="de-DE" sz="1620" b="0" strike="noStrike" spc="-1">
                <a:solidFill>
                  <a:schemeClr val="lt1"/>
                </a:solidFill>
                <a:latin typeface="Open Sans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Polarisation - zwei Polarisationsfilter (0°-0°)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0580400" cy="43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</p:txBody>
      </p:sp>
      <p:sp>
        <p:nvSpPr>
          <p:cNvPr id="352" name="Textfeld 5"/>
          <p:cNvSpPr/>
          <p:nvPr/>
        </p:nvSpPr>
        <p:spPr>
          <a:xfrm>
            <a:off x="6820920" y="2568600"/>
            <a:ext cx="4634280" cy="264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Bei Laserlicht beobachtet man: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285840" indent="-285840" defTabSz="822960">
              <a:lnSpc>
                <a:spcPct val="100000"/>
              </a:lnSpc>
              <a:buClr>
                <a:srgbClr val="00305D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accent1"/>
                </a:solidFill>
                <a:latin typeface="Open Sans"/>
              </a:rPr>
              <a:t>einen Lichtpunkt auf dem Schirm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285840" indent="-285840" defTabSz="822960">
              <a:lnSpc>
                <a:spcPct val="100000"/>
              </a:lnSpc>
              <a:buClr>
                <a:srgbClr val="00305D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accent1"/>
                </a:solidFill>
                <a:latin typeface="Open Sans"/>
              </a:rPr>
              <a:t>Dieser ist genauso hell wie bei dem Experiment mit einem Polarisationsfilter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53" name="Grafik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74800" y="1484280"/>
            <a:ext cx="5945760" cy="4476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Polarisation-zwei Polarisationsfilter (0°-0°)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874800" y="1374480"/>
            <a:ext cx="10580400" cy="43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Das funktioniert auch bei Photonen!</a:t>
            </a: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</p:txBody>
      </p:sp>
      <p:sp>
        <p:nvSpPr>
          <p:cNvPr id="356" name="Textfeld 4"/>
          <p:cNvSpPr/>
          <p:nvPr/>
        </p:nvSpPr>
        <p:spPr>
          <a:xfrm>
            <a:off x="736560" y="3429000"/>
            <a:ext cx="10718280" cy="155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822960">
              <a:lnSpc>
                <a:spcPct val="100000"/>
              </a:lnSpc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Bei zwei gleichen Polarisationsfiltern in Reihe beobachtet man: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285840" indent="-285840" algn="just" defTabSz="822960">
              <a:lnSpc>
                <a:spcPct val="100000"/>
              </a:lnSpc>
              <a:buClr>
                <a:srgbClr val="00305D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accent1"/>
                </a:solidFill>
                <a:latin typeface="Open Sans"/>
              </a:rPr>
              <a:t>alle Photonen, die durch den 1. Polarisationsfilter transmittiert wurden, kommen auch durch den 2. </a:t>
            </a:r>
            <a:r>
              <a:rPr lang="de-DE" sz="2400" b="0" strike="noStrike" spc="-1">
                <a:solidFill>
                  <a:schemeClr val="accent1"/>
                </a:solidFill>
                <a:latin typeface="Wingdings"/>
              </a:rPr>
              <a:t></a:t>
            </a:r>
            <a:r>
              <a:rPr lang="de-DE" sz="2400" b="0" strike="noStrike" spc="-1">
                <a:solidFill>
                  <a:schemeClr val="accent1"/>
                </a:solidFill>
                <a:latin typeface="Open Sans"/>
              </a:rPr>
              <a:t> Photonen haben nach Passieren des Polarisationsfilters dessen Polarisation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57" name="Gruppieren 3"/>
          <p:cNvGrpSpPr/>
          <p:nvPr/>
        </p:nvGrpSpPr>
        <p:grpSpPr>
          <a:xfrm>
            <a:off x="3399840" y="2085480"/>
            <a:ext cx="5392440" cy="1187640"/>
            <a:chOff x="3399840" y="2085480"/>
            <a:chExt cx="5392440" cy="1187640"/>
          </a:xfrm>
        </p:grpSpPr>
        <p:pic>
          <p:nvPicPr>
            <p:cNvPr id="358" name="Grafik 44"/>
            <p:cNvPicPr/>
            <p:nvPr/>
          </p:nvPicPr>
          <p:blipFill>
            <a:blip r:embed="rId3"/>
            <a:stretch/>
          </p:blipFill>
          <p:spPr>
            <a:xfrm>
              <a:off x="6274440" y="2085480"/>
              <a:ext cx="1118520" cy="1176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59" name="Grafik 32"/>
            <p:cNvPicPr/>
            <p:nvPr/>
          </p:nvPicPr>
          <p:blipFill>
            <a:blip r:embed="rId3"/>
            <a:stretch/>
          </p:blipFill>
          <p:spPr>
            <a:xfrm>
              <a:off x="4582080" y="2096640"/>
              <a:ext cx="1118520" cy="1176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60" name="Textfeld 34"/>
            <p:cNvSpPr/>
            <p:nvPr/>
          </p:nvSpPr>
          <p:spPr>
            <a:xfrm>
              <a:off x="3399840" y="2386080"/>
              <a:ext cx="1366560" cy="33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822960">
                <a:lnSpc>
                  <a:spcPct val="100000"/>
                </a:lnSpc>
              </a:pPr>
              <a:r>
                <a:rPr lang="de-DE" sz="1620" b="0" strike="noStrike" spc="-1">
                  <a:solidFill>
                    <a:schemeClr val="dk1"/>
                  </a:solidFill>
                  <a:latin typeface="Open Sans"/>
                </a:rPr>
                <a:t>Photon</a:t>
              </a:r>
              <a:endParaRPr lang="de-DE" sz="162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361" name="Gerade Verbindung mit Pfeil 42"/>
            <p:cNvCxnSpPr/>
            <p:nvPr/>
          </p:nvCxnSpPr>
          <p:spPr>
            <a:xfrm>
              <a:off x="3560400" y="2691360"/>
              <a:ext cx="1015920" cy="360"/>
            </a:xfrm>
            <a:prstGeom prst="straightConnector1">
              <a:avLst/>
            </a:prstGeom>
            <a:ln w="19050">
              <a:solidFill>
                <a:srgbClr val="00305D"/>
              </a:solidFill>
              <a:tailEnd type="triangle" w="med" len="med"/>
            </a:ln>
          </p:spPr>
        </p:cxnSp>
        <p:cxnSp>
          <p:nvCxnSpPr>
            <p:cNvPr id="362" name="Gerade Verbindung mit Pfeil 45"/>
            <p:cNvCxnSpPr>
              <a:stCxn id="359" idx="3"/>
            </p:cNvCxnSpPr>
            <p:nvPr/>
          </p:nvCxnSpPr>
          <p:spPr>
            <a:xfrm>
              <a:off x="5700600" y="2684880"/>
              <a:ext cx="569160" cy="360"/>
            </a:xfrm>
            <a:prstGeom prst="straightConnector1">
              <a:avLst/>
            </a:prstGeom>
            <a:ln w="19050">
              <a:solidFill>
                <a:srgbClr val="00305D"/>
              </a:solidFill>
              <a:tailEnd type="triangle" w="med" len="med"/>
            </a:ln>
          </p:spPr>
        </p:cxnSp>
        <p:cxnSp>
          <p:nvCxnSpPr>
            <p:cNvPr id="363" name="Gerade Verbindung mit Pfeil 49"/>
            <p:cNvCxnSpPr>
              <a:stCxn id="358" idx="3"/>
            </p:cNvCxnSpPr>
            <p:nvPr/>
          </p:nvCxnSpPr>
          <p:spPr>
            <a:xfrm>
              <a:off x="7393320" y="2673720"/>
              <a:ext cx="713880" cy="360"/>
            </a:xfrm>
            <a:prstGeom prst="straightConnector1">
              <a:avLst/>
            </a:prstGeom>
            <a:ln w="19050">
              <a:solidFill>
                <a:srgbClr val="00305D"/>
              </a:solidFill>
              <a:tailEnd type="triangle" w="med" len="med"/>
            </a:ln>
          </p:spPr>
        </p:cxnSp>
        <p:sp>
          <p:nvSpPr>
            <p:cNvPr id="364" name="Gleichschenkliges Dreieck 11"/>
            <p:cNvSpPr/>
            <p:nvPr/>
          </p:nvSpPr>
          <p:spPr>
            <a:xfrm rot="5400000">
              <a:off x="8084520" y="2368080"/>
              <a:ext cx="781920" cy="633240"/>
            </a:xfrm>
            <a:prstGeom prst="triangle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152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822960">
                <a:lnSpc>
                  <a:spcPct val="100000"/>
                </a:lnSpc>
              </a:pPr>
              <a:endParaRPr lang="de-DE" sz="1620" b="0" strike="noStrike" spc="-1">
                <a:solidFill>
                  <a:schemeClr val="lt1"/>
                </a:solidFill>
                <a:latin typeface="Open Sans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Polarisation-gedrehter Polarisationsfilter (0°-45°)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0580400" cy="43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</p:txBody>
      </p:sp>
      <p:pic>
        <p:nvPicPr>
          <p:cNvPr id="367" name="Grafik 3"/>
          <p:cNvPicPr/>
          <p:nvPr/>
        </p:nvPicPr>
        <p:blipFill>
          <a:blip r:embed="rId2"/>
          <a:stretch/>
        </p:blipFill>
        <p:spPr>
          <a:xfrm rot="16200000">
            <a:off x="1589040" y="770400"/>
            <a:ext cx="4344480" cy="5772960"/>
          </a:xfrm>
          <a:prstGeom prst="rect">
            <a:avLst/>
          </a:prstGeom>
          <a:ln w="0">
            <a:noFill/>
          </a:ln>
        </p:spPr>
      </p:pic>
      <p:sp>
        <p:nvSpPr>
          <p:cNvPr id="368" name="Textfeld 4"/>
          <p:cNvSpPr/>
          <p:nvPr/>
        </p:nvSpPr>
        <p:spPr>
          <a:xfrm>
            <a:off x="6648120" y="2502720"/>
            <a:ext cx="4807080" cy="264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Bei Laserlicht beobachtet man: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285840" indent="-285840" defTabSz="822960">
              <a:lnSpc>
                <a:spcPct val="100000"/>
              </a:lnSpc>
              <a:buClr>
                <a:srgbClr val="00305D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accent1"/>
                </a:solidFill>
                <a:latin typeface="Open Sans"/>
              </a:rPr>
              <a:t>einen Lichtpunkt auf dem Schirm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285840" indent="-285840" defTabSz="822960">
              <a:lnSpc>
                <a:spcPct val="100000"/>
              </a:lnSpc>
              <a:buClr>
                <a:srgbClr val="00305D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accent1"/>
                </a:solidFill>
                <a:latin typeface="Open Sans"/>
              </a:rPr>
              <a:t>Dieser ist dunkler als bei dem Experiment mit einem Polarisationsfilter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Polarisation-gedrehter Polarisationsfilter (0°-45°)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/>
          </p:nvPr>
        </p:nvSpPr>
        <p:spPr>
          <a:xfrm>
            <a:off x="805680" y="1413360"/>
            <a:ext cx="10580400" cy="43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Und was passiert hier?</a:t>
            </a: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</p:txBody>
      </p:sp>
      <p:grpSp>
        <p:nvGrpSpPr>
          <p:cNvPr id="371" name="Gruppieren 3"/>
          <p:cNvGrpSpPr/>
          <p:nvPr/>
        </p:nvGrpSpPr>
        <p:grpSpPr>
          <a:xfrm>
            <a:off x="3409920" y="2005560"/>
            <a:ext cx="5371920" cy="1622160"/>
            <a:chOff x="3409920" y="2005560"/>
            <a:chExt cx="5371920" cy="1622160"/>
          </a:xfrm>
        </p:grpSpPr>
        <p:pic>
          <p:nvPicPr>
            <p:cNvPr id="372" name="Grafik 7"/>
            <p:cNvPicPr/>
            <p:nvPr/>
          </p:nvPicPr>
          <p:blipFill>
            <a:blip r:embed="rId2"/>
            <a:stretch/>
          </p:blipFill>
          <p:spPr>
            <a:xfrm rot="2489400">
              <a:off x="6305040" y="2228400"/>
              <a:ext cx="1118520" cy="1176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73" name="Textfeld 12"/>
            <p:cNvSpPr/>
            <p:nvPr/>
          </p:nvSpPr>
          <p:spPr>
            <a:xfrm>
              <a:off x="3409920" y="2511360"/>
              <a:ext cx="1366560" cy="33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822960">
                <a:lnSpc>
                  <a:spcPct val="100000"/>
                </a:lnSpc>
              </a:pPr>
              <a:r>
                <a:rPr lang="de-DE" sz="1620" b="0" strike="noStrike" spc="-1">
                  <a:solidFill>
                    <a:schemeClr val="dk1"/>
                  </a:solidFill>
                  <a:latin typeface="Open Sans"/>
                </a:rPr>
                <a:t>Photon</a:t>
              </a:r>
              <a:endParaRPr lang="de-DE" sz="162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374" name="Gerade Verbindung mit Pfeil 19"/>
            <p:cNvCxnSpPr>
              <a:endCxn id="375" idx="1"/>
            </p:cNvCxnSpPr>
            <p:nvPr/>
          </p:nvCxnSpPr>
          <p:spPr>
            <a:xfrm flipV="1">
              <a:off x="3570480" y="2808000"/>
              <a:ext cx="1083240" cy="9360"/>
            </a:xfrm>
            <a:prstGeom prst="straightConnector1">
              <a:avLst/>
            </a:prstGeom>
            <a:ln w="19050">
              <a:solidFill>
                <a:srgbClr val="00305D"/>
              </a:solidFill>
              <a:tailEnd type="triangle" w="med" len="med"/>
            </a:ln>
          </p:spPr>
        </p:cxnSp>
        <p:cxnSp>
          <p:nvCxnSpPr>
            <p:cNvPr id="376" name="Gerade Verbindung mit Pfeil 20"/>
            <p:cNvCxnSpPr>
              <a:stCxn id="375" idx="3"/>
            </p:cNvCxnSpPr>
            <p:nvPr/>
          </p:nvCxnSpPr>
          <p:spPr>
            <a:xfrm flipV="1">
              <a:off x="5772240" y="2799000"/>
              <a:ext cx="521280" cy="9360"/>
            </a:xfrm>
            <a:prstGeom prst="straightConnector1">
              <a:avLst/>
            </a:prstGeom>
            <a:ln w="19050">
              <a:solidFill>
                <a:srgbClr val="00305D"/>
              </a:solidFill>
              <a:tailEnd type="triangle" w="med" len="med"/>
            </a:ln>
          </p:spPr>
        </p:cxnSp>
        <p:cxnSp>
          <p:nvCxnSpPr>
            <p:cNvPr id="377" name="Gerade Verbindung mit Pfeil 21"/>
            <p:cNvCxnSpPr/>
            <p:nvPr/>
          </p:nvCxnSpPr>
          <p:spPr>
            <a:xfrm>
              <a:off x="7401600" y="2799000"/>
              <a:ext cx="716040" cy="360"/>
            </a:xfrm>
            <a:prstGeom prst="straightConnector1">
              <a:avLst/>
            </a:prstGeom>
            <a:ln w="19050">
              <a:solidFill>
                <a:srgbClr val="00305D"/>
              </a:solidFill>
              <a:tailEnd type="triangle" w="med" len="med"/>
            </a:ln>
          </p:spPr>
        </p:cxnSp>
        <p:pic>
          <p:nvPicPr>
            <p:cNvPr id="378" name="Grafik 5"/>
            <p:cNvPicPr/>
            <p:nvPr/>
          </p:nvPicPr>
          <p:blipFill>
            <a:blip r:embed="rId2"/>
            <a:stretch/>
          </p:blipFill>
          <p:spPr>
            <a:xfrm>
              <a:off x="4653360" y="2219760"/>
              <a:ext cx="1118520" cy="1176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79" name="Gleichschenkliges Dreieck 4"/>
            <p:cNvSpPr/>
            <p:nvPr/>
          </p:nvSpPr>
          <p:spPr>
            <a:xfrm rot="5400000">
              <a:off x="8074080" y="2482200"/>
              <a:ext cx="781920" cy="633240"/>
            </a:xfrm>
            <a:prstGeom prst="triangle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152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822960">
                <a:lnSpc>
                  <a:spcPct val="100000"/>
                </a:lnSpc>
              </a:pPr>
              <a:endParaRPr lang="de-DE" sz="1620" b="0" strike="noStrike" spc="-1">
                <a:solidFill>
                  <a:schemeClr val="lt1"/>
                </a:solidFill>
                <a:latin typeface="Open San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Polarisation-gedrehter Polarisationsfilter (0°-45°)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/>
          </p:nvPr>
        </p:nvSpPr>
        <p:spPr>
          <a:xfrm>
            <a:off x="805680" y="1413360"/>
            <a:ext cx="10580400" cy="43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Und was passiert hier?</a:t>
            </a: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</p:txBody>
      </p:sp>
      <p:grpSp>
        <p:nvGrpSpPr>
          <p:cNvPr id="382" name="Gruppieren 3"/>
          <p:cNvGrpSpPr/>
          <p:nvPr/>
        </p:nvGrpSpPr>
        <p:grpSpPr>
          <a:xfrm>
            <a:off x="3409920" y="2005560"/>
            <a:ext cx="5371920" cy="1622160"/>
            <a:chOff x="3409920" y="2005560"/>
            <a:chExt cx="5371920" cy="1622160"/>
          </a:xfrm>
        </p:grpSpPr>
        <p:pic>
          <p:nvPicPr>
            <p:cNvPr id="383" name="Grafik 7"/>
            <p:cNvPicPr/>
            <p:nvPr/>
          </p:nvPicPr>
          <p:blipFill>
            <a:blip r:embed="rId2"/>
            <a:stretch/>
          </p:blipFill>
          <p:spPr>
            <a:xfrm rot="2489400">
              <a:off x="6305040" y="2228400"/>
              <a:ext cx="1118520" cy="1176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84" name="Textfeld 12"/>
            <p:cNvSpPr/>
            <p:nvPr/>
          </p:nvSpPr>
          <p:spPr>
            <a:xfrm>
              <a:off x="3409920" y="2511360"/>
              <a:ext cx="1366560" cy="33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822960">
                <a:lnSpc>
                  <a:spcPct val="100000"/>
                </a:lnSpc>
              </a:pPr>
              <a:r>
                <a:rPr lang="de-DE" sz="1620" b="0" strike="noStrike" spc="-1">
                  <a:solidFill>
                    <a:schemeClr val="dk1"/>
                  </a:solidFill>
                  <a:latin typeface="Open Sans"/>
                </a:rPr>
                <a:t>Photon</a:t>
              </a:r>
              <a:endParaRPr lang="de-DE" sz="162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385" name="Gerade Verbindung mit Pfeil 19"/>
            <p:cNvCxnSpPr>
              <a:endCxn id="386" idx="1"/>
            </p:cNvCxnSpPr>
            <p:nvPr/>
          </p:nvCxnSpPr>
          <p:spPr>
            <a:xfrm flipV="1">
              <a:off x="3570480" y="2808000"/>
              <a:ext cx="1083240" cy="9360"/>
            </a:xfrm>
            <a:prstGeom prst="straightConnector1">
              <a:avLst/>
            </a:prstGeom>
            <a:ln w="19050">
              <a:solidFill>
                <a:srgbClr val="00305D"/>
              </a:solidFill>
              <a:tailEnd type="triangle" w="med" len="med"/>
            </a:ln>
          </p:spPr>
        </p:cxnSp>
        <p:cxnSp>
          <p:nvCxnSpPr>
            <p:cNvPr id="387" name="Gerade Verbindung mit Pfeil 20"/>
            <p:cNvCxnSpPr>
              <a:stCxn id="386" idx="3"/>
            </p:cNvCxnSpPr>
            <p:nvPr/>
          </p:nvCxnSpPr>
          <p:spPr>
            <a:xfrm flipV="1">
              <a:off x="5772240" y="2799000"/>
              <a:ext cx="521280" cy="9360"/>
            </a:xfrm>
            <a:prstGeom prst="straightConnector1">
              <a:avLst/>
            </a:prstGeom>
            <a:ln w="19050">
              <a:solidFill>
                <a:srgbClr val="00305D"/>
              </a:solidFill>
              <a:tailEnd type="triangle" w="med" len="med"/>
            </a:ln>
          </p:spPr>
        </p:cxnSp>
        <p:cxnSp>
          <p:nvCxnSpPr>
            <p:cNvPr id="388" name="Gerade Verbindung mit Pfeil 21"/>
            <p:cNvCxnSpPr/>
            <p:nvPr/>
          </p:nvCxnSpPr>
          <p:spPr>
            <a:xfrm>
              <a:off x="7401600" y="2799000"/>
              <a:ext cx="716040" cy="360"/>
            </a:xfrm>
            <a:prstGeom prst="straightConnector1">
              <a:avLst/>
            </a:prstGeom>
            <a:ln w="19050">
              <a:solidFill>
                <a:srgbClr val="00305D"/>
              </a:solidFill>
              <a:tailEnd type="triangle" w="med" len="med"/>
            </a:ln>
          </p:spPr>
        </p:cxnSp>
        <p:pic>
          <p:nvPicPr>
            <p:cNvPr id="389" name="Grafik 5"/>
            <p:cNvPicPr/>
            <p:nvPr/>
          </p:nvPicPr>
          <p:blipFill>
            <a:blip r:embed="rId2"/>
            <a:stretch/>
          </p:blipFill>
          <p:spPr>
            <a:xfrm>
              <a:off x="4653360" y="2219760"/>
              <a:ext cx="1118520" cy="1176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90" name="Gleichschenkliges Dreieck 4"/>
            <p:cNvSpPr/>
            <p:nvPr/>
          </p:nvSpPr>
          <p:spPr>
            <a:xfrm rot="5400000">
              <a:off x="8074080" y="2482200"/>
              <a:ext cx="781920" cy="633240"/>
            </a:xfrm>
            <a:prstGeom prst="triangle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152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822960">
                <a:lnSpc>
                  <a:spcPct val="100000"/>
                </a:lnSpc>
              </a:pPr>
              <a:endParaRPr lang="de-DE" sz="1620" b="0" strike="noStrike" spc="-1">
                <a:solidFill>
                  <a:schemeClr val="lt1"/>
                </a:solidFill>
                <a:latin typeface="Open Sans"/>
              </a:endParaRPr>
            </a:p>
          </p:txBody>
        </p:sp>
      </p:grpSp>
      <p:sp>
        <p:nvSpPr>
          <p:cNvPr id="391" name="Textfeld 11"/>
          <p:cNvSpPr/>
          <p:nvPr/>
        </p:nvSpPr>
        <p:spPr>
          <a:xfrm>
            <a:off x="874800" y="3426480"/>
            <a:ext cx="10511280" cy="155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Beim Experiment beobachten wir, dass: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285840" indent="-285840" defTabSz="822960">
              <a:lnSpc>
                <a:spcPct val="100000"/>
              </a:lnSpc>
              <a:buClr>
                <a:srgbClr val="00305D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accent1"/>
                </a:solidFill>
                <a:latin typeface="Open Sans"/>
              </a:rPr>
              <a:t>einzelne Photonen an beiden Filtern transmittiert werden (mit bestimmter Wahrscheinlichkeit)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285840" indent="-285840" defTabSz="822960">
              <a:lnSpc>
                <a:spcPct val="100000"/>
              </a:lnSpc>
              <a:buClr>
                <a:srgbClr val="00305D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accent1"/>
                </a:solidFill>
                <a:latin typeface="Open Sans"/>
              </a:rPr>
              <a:t>Nach dem 2. Filter die Photonen 45° polarisiert sind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Polarisation-senkrechte Polarisationsfilter (0°-90°)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0580400" cy="43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</p:txBody>
      </p:sp>
      <p:pic>
        <p:nvPicPr>
          <p:cNvPr id="394" name="Grafik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74800" y="1484280"/>
            <a:ext cx="5810040" cy="4374720"/>
          </a:xfrm>
          <a:prstGeom prst="rect">
            <a:avLst/>
          </a:prstGeom>
          <a:ln w="0">
            <a:noFill/>
          </a:ln>
        </p:spPr>
      </p:pic>
      <p:sp>
        <p:nvSpPr>
          <p:cNvPr id="395" name="Textfeld 5"/>
          <p:cNvSpPr/>
          <p:nvPr/>
        </p:nvSpPr>
        <p:spPr>
          <a:xfrm>
            <a:off x="6685200" y="3071520"/>
            <a:ext cx="4769640" cy="155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Bei Laserlicht beobachtet man: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285840" indent="-285840" defTabSz="822960">
              <a:lnSpc>
                <a:spcPct val="100000"/>
              </a:lnSpc>
              <a:buClr>
                <a:srgbClr val="00305D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accent1"/>
                </a:solidFill>
                <a:latin typeface="Open Sans"/>
              </a:rPr>
              <a:t>Keinen Lichtpunkt auf dem Schirm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Systematisierung Modelle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874800" y="1149840"/>
            <a:ext cx="10580400" cy="467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0" strike="noStrike" spc="-1" dirty="0">
                <a:solidFill>
                  <a:schemeClr val="accent1"/>
                </a:solidFill>
                <a:latin typeface="Open Sans"/>
              </a:rPr>
              <a:t>Photonen sind Quantenobjekte und zeigen Phänomene, die mithilfe des</a:t>
            </a:r>
            <a:endParaRPr lang="de-DE" sz="24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0" strike="noStrike" spc="-1" dirty="0">
                <a:solidFill>
                  <a:schemeClr val="accent1"/>
                </a:solidFill>
                <a:latin typeface="Open Sans"/>
              </a:rPr>
              <a:t>erklärt werden können.</a:t>
            </a:r>
            <a:endParaRPr lang="de-DE" sz="24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0" strike="noStrike" spc="-1" dirty="0">
                <a:solidFill>
                  <a:schemeClr val="accent1"/>
                </a:solidFill>
                <a:latin typeface="Open Sans"/>
              </a:rPr>
              <a:t>Sie sind aber weder Teilchen noch Welle! </a:t>
            </a:r>
            <a:endParaRPr lang="de-DE" sz="24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0" strike="noStrike" spc="-1" dirty="0">
                <a:solidFill>
                  <a:schemeClr val="accent1"/>
                </a:solidFill>
                <a:latin typeface="Open Sans"/>
              </a:rPr>
              <a:t>Beim Sprechen über Photonen nutzt man klassische Begriffe.</a:t>
            </a:r>
            <a:endParaRPr lang="de-DE" sz="24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 dirty="0">
              <a:solidFill>
                <a:schemeClr val="accent1"/>
              </a:solidFill>
              <a:latin typeface="Open Sans"/>
            </a:endParaRPr>
          </a:p>
        </p:txBody>
      </p:sp>
      <p:graphicFrame>
        <p:nvGraphicFramePr>
          <p:cNvPr id="303" name="Tabelle 9"/>
          <p:cNvGraphicFramePr/>
          <p:nvPr>
            <p:extLst>
              <p:ext uri="{D42A27DB-BD31-4B8C-83A1-F6EECF244321}">
                <p14:modId xmlns:p14="http://schemas.microsoft.com/office/powerpoint/2010/main" val="1890161093"/>
              </p:ext>
            </p:extLst>
          </p:nvPr>
        </p:nvGraphicFramePr>
        <p:xfrm>
          <a:off x="2031840" y="1614960"/>
          <a:ext cx="8127000" cy="2296137"/>
        </p:xfrm>
        <a:graphic>
          <a:graphicData uri="http://schemas.openxmlformats.org/drawingml/2006/table">
            <a:tbl>
              <a:tblPr/>
              <a:tblGrid>
                <a:gridCol w="270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96137">
                <a:tc>
                  <a:txBody>
                    <a:bodyPr/>
                    <a:lstStyle/>
                    <a:p>
                      <a:pPr defTabSz="82296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de-DE" sz="2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82296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400" b="0" u="sng" strike="noStrike" spc="-1">
                          <a:solidFill>
                            <a:schemeClr val="accent1"/>
                          </a:solidFill>
                          <a:uFillTx/>
                          <a:latin typeface="Open Sans"/>
                        </a:rPr>
                        <a:t>__________modells</a:t>
                      </a:r>
                      <a:endParaRPr lang="de-DE" sz="2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82296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400" b="0" strike="noStrike" spc="-1">
                          <a:solidFill>
                            <a:schemeClr val="accent1"/>
                          </a:solidFill>
                          <a:latin typeface="Open Sans"/>
                        </a:rPr>
                        <a:t>-z.B. registriert Detektor ein „Klick“</a:t>
                      </a:r>
                      <a:endParaRPr lang="de-DE" sz="2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de-DE" sz="2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de-DE" sz="2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de-DE" sz="2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DE" sz="2400" b="1" strike="noStrike" spc="-1">
                          <a:solidFill>
                            <a:schemeClr val="accent1"/>
                          </a:solidFill>
                          <a:latin typeface="Open Sans"/>
                        </a:rPr>
                        <a:t>oder</a:t>
                      </a:r>
                      <a:endParaRPr lang="de-DE" sz="2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82296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de-DE" sz="24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82296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400" b="0" u="sng" strike="noStrike" spc="-1" dirty="0">
                          <a:solidFill>
                            <a:schemeClr val="accent1"/>
                          </a:solidFill>
                          <a:uFillTx/>
                          <a:latin typeface="Open Sans"/>
                        </a:rPr>
                        <a:t>Wellenmodells</a:t>
                      </a:r>
                      <a:endParaRPr lang="de-DE" sz="24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82296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400" b="0" strike="noStrike" spc="-1" dirty="0">
                          <a:solidFill>
                            <a:schemeClr val="accent1"/>
                          </a:solidFill>
                          <a:latin typeface="Open Sans"/>
                        </a:rPr>
                        <a:t>-z.B. können Photonen ____________ zeigen</a:t>
                      </a:r>
                      <a:endParaRPr lang="de-DE" sz="24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Polarisation-senkrechte Polarisationsfilter (0°-90°)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0580400" cy="43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1" u="sng" strike="noStrike" spc="-1">
                <a:solidFill>
                  <a:schemeClr val="accent1"/>
                </a:solidFill>
                <a:uFillTx/>
                <a:latin typeface="Open Sans"/>
              </a:rPr>
              <a:t>Aufgabe: 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chemeClr val="accent1"/>
                </a:solidFill>
                <a:latin typeface="Open Sans"/>
              </a:rPr>
              <a:t>Vervollständige nun den Lückentext auf dem Arbeitsblatt.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</p:txBody>
      </p:sp>
      <p:sp>
        <p:nvSpPr>
          <p:cNvPr id="398" name="Textfeld 17"/>
          <p:cNvSpPr/>
          <p:nvPr/>
        </p:nvSpPr>
        <p:spPr>
          <a:xfrm>
            <a:off x="874800" y="3663360"/>
            <a:ext cx="1044216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Beim Experiment beobachten wir, dass: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285840" indent="-285840" defTabSz="822960">
              <a:lnSpc>
                <a:spcPct val="100000"/>
              </a:lnSpc>
              <a:buClr>
                <a:srgbClr val="00305D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accent1"/>
                </a:solidFill>
                <a:latin typeface="Open Sans"/>
              </a:rPr>
              <a:t>keine Photonen transmittiert werden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99" name="Gruppieren 3"/>
          <p:cNvGrpSpPr/>
          <p:nvPr/>
        </p:nvGrpSpPr>
        <p:grpSpPr>
          <a:xfrm>
            <a:off x="3390840" y="2116080"/>
            <a:ext cx="5410440" cy="1176480"/>
            <a:chOff x="3390840" y="2116080"/>
            <a:chExt cx="5410440" cy="1176480"/>
          </a:xfrm>
        </p:grpSpPr>
        <p:sp>
          <p:nvSpPr>
            <p:cNvPr id="400" name="Textfeld 5"/>
            <p:cNvSpPr/>
            <p:nvPr/>
          </p:nvSpPr>
          <p:spPr>
            <a:xfrm>
              <a:off x="3390840" y="2407680"/>
              <a:ext cx="1366560" cy="33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822960">
                <a:lnSpc>
                  <a:spcPct val="100000"/>
                </a:lnSpc>
              </a:pPr>
              <a:r>
                <a:rPr lang="de-DE" sz="1620" b="0" strike="noStrike" spc="-1">
                  <a:solidFill>
                    <a:schemeClr val="dk1"/>
                  </a:solidFill>
                  <a:latin typeface="Open Sans"/>
                </a:rPr>
                <a:t>Photon</a:t>
              </a:r>
              <a:endParaRPr lang="de-DE" sz="162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401" name="Gerade Verbindung mit Pfeil 6"/>
            <p:cNvCxnSpPr>
              <a:endCxn id="402" idx="1"/>
            </p:cNvCxnSpPr>
            <p:nvPr/>
          </p:nvCxnSpPr>
          <p:spPr>
            <a:xfrm flipV="1">
              <a:off x="3551400" y="2704320"/>
              <a:ext cx="1083240" cy="9360"/>
            </a:xfrm>
            <a:prstGeom prst="straightConnector1">
              <a:avLst/>
            </a:prstGeom>
            <a:ln w="19050">
              <a:solidFill>
                <a:srgbClr val="00305D"/>
              </a:solidFill>
              <a:tailEnd type="triangle" w="med" len="med"/>
            </a:ln>
          </p:spPr>
        </p:cxnSp>
        <p:pic>
          <p:nvPicPr>
            <p:cNvPr id="403" name="Grafik 9"/>
            <p:cNvPicPr/>
            <p:nvPr/>
          </p:nvPicPr>
          <p:blipFill>
            <a:blip r:embed="rId2"/>
            <a:stretch/>
          </p:blipFill>
          <p:spPr>
            <a:xfrm>
              <a:off x="4634280" y="2116080"/>
              <a:ext cx="1118520" cy="1176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4" name="Grafik 16"/>
            <p:cNvPicPr/>
            <p:nvPr/>
          </p:nvPicPr>
          <p:blipFill>
            <a:blip r:embed="rId2"/>
            <a:stretch/>
          </p:blipFill>
          <p:spPr>
            <a:xfrm rot="5400000">
              <a:off x="6269040" y="2091240"/>
              <a:ext cx="1118520" cy="1176480"/>
            </a:xfrm>
            <a:prstGeom prst="rect">
              <a:avLst/>
            </a:prstGeom>
            <a:ln w="0">
              <a:noFill/>
            </a:ln>
          </p:spPr>
        </p:pic>
        <p:cxnSp>
          <p:nvCxnSpPr>
            <p:cNvPr id="405" name="Gerade Verbindung mit Pfeil 7"/>
            <p:cNvCxnSpPr>
              <a:stCxn id="403" idx="3"/>
            </p:cNvCxnSpPr>
            <p:nvPr/>
          </p:nvCxnSpPr>
          <p:spPr>
            <a:xfrm flipV="1">
              <a:off x="5752800" y="2695680"/>
              <a:ext cx="521640" cy="9000"/>
            </a:xfrm>
            <a:prstGeom prst="straightConnector1">
              <a:avLst/>
            </a:prstGeom>
            <a:ln w="19050">
              <a:solidFill>
                <a:srgbClr val="00305D"/>
              </a:solidFill>
              <a:tailEnd type="triangle" w="med" len="med"/>
            </a:ln>
          </p:spPr>
        </p:cxnSp>
        <p:cxnSp>
          <p:nvCxnSpPr>
            <p:cNvPr id="406" name="Gerade Verbindung mit Pfeil 8"/>
            <p:cNvCxnSpPr/>
            <p:nvPr/>
          </p:nvCxnSpPr>
          <p:spPr>
            <a:xfrm>
              <a:off x="7382520" y="2695680"/>
              <a:ext cx="715680" cy="360"/>
            </a:xfrm>
            <a:prstGeom prst="straightConnector1">
              <a:avLst/>
            </a:prstGeom>
            <a:ln w="19050">
              <a:solidFill>
                <a:srgbClr val="00305D"/>
              </a:solidFill>
              <a:tailEnd type="triangle" w="med" len="med"/>
            </a:ln>
          </p:spPr>
        </p:cxnSp>
        <p:sp>
          <p:nvSpPr>
            <p:cNvPr id="407" name="Gleichschenkliges Dreieck 18"/>
            <p:cNvSpPr/>
            <p:nvPr/>
          </p:nvSpPr>
          <p:spPr>
            <a:xfrm rot="5400000">
              <a:off x="8093520" y="2363040"/>
              <a:ext cx="781920" cy="633240"/>
            </a:xfrm>
            <a:prstGeom prst="triangle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152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822960">
                <a:lnSpc>
                  <a:spcPct val="100000"/>
                </a:lnSpc>
              </a:pPr>
              <a:endParaRPr lang="de-DE" sz="1620" b="0" strike="noStrike" spc="-1">
                <a:solidFill>
                  <a:schemeClr val="lt1"/>
                </a:solidFill>
                <a:latin typeface="Open Sans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Weginformation und Interferenz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0580400" cy="43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Leitfrage 5: Kann man eine „Wegmarkierung“ dem Photon geben und ihm die Information „Weg“ aufprägen?</a:t>
            </a: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1" u="sng" strike="noStrike" spc="-1">
                <a:solidFill>
                  <a:schemeClr val="accent1"/>
                </a:solidFill>
                <a:uFillTx/>
                <a:latin typeface="Open Sans"/>
              </a:rPr>
              <a:t>Aufgabe: 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indent="0" algn="just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Ihr werdet in 2 Gruppen eingeteilt. Die eine untersucht das Experiment mit klassischem Licht, die andere mit Einzelphotonen. </a:t>
            </a:r>
          </a:p>
          <a:p>
            <a:pPr indent="0" algn="just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chemeClr val="accent1"/>
                </a:solidFill>
                <a:latin typeface="Open Sans"/>
              </a:rPr>
              <a:t>a) Zuerst untersucht jeder für sich das Experiment seiner Gruppe. 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indent="0" algn="just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chemeClr val="accent1"/>
                </a:solidFill>
                <a:latin typeface="Open Sans"/>
              </a:rPr>
              <a:t>b) Danach finden sich die beiden Gruppen jeweils zusammen und tauschen sich untereinander aus.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indent="0" algn="just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chemeClr val="accent1"/>
                </a:solidFill>
                <a:latin typeface="Open Sans"/>
              </a:rPr>
              <a:t>c) Am Ende wird aus jeder Gruppe einer die Erkenntnisse und die Simulation der gesamten Klasse vorstellen.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Weginformation und Interferenz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0580400" cy="43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000" b="1" u="sng" strike="noStrike" spc="-1" dirty="0">
                <a:solidFill>
                  <a:schemeClr val="accent1"/>
                </a:solidFill>
                <a:uFillTx/>
                <a:latin typeface="Open Sans"/>
              </a:rPr>
              <a:t>Aufgabe: </a:t>
            </a:r>
            <a:endParaRPr lang="de-DE" sz="20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Ihr werdet in 2 Gruppen eingeteilt. Die eine untersucht das Experiment mit klassischem Licht, die andere mit Einzelphotonen. </a:t>
            </a:r>
            <a:endParaRPr lang="de-DE" sz="20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000" b="1" strike="noStrike" spc="-1" dirty="0">
                <a:solidFill>
                  <a:schemeClr val="accent1"/>
                </a:solidFill>
                <a:latin typeface="Open Sans"/>
              </a:rPr>
              <a:t>a) Zuerst untersucht jeder für sich das Experiment seiner Gruppe. </a:t>
            </a: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b) Danach finden sich die beiden Gruppen jeweils zusammen und tauschen sich untereinander aus.</a:t>
            </a:r>
            <a:endParaRPr lang="de-DE" sz="20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c) Am Ende wird aus jeder Gruppe einer die Erkenntnisse und die Simulation der gesamten Klasse vorstellen.</a:t>
            </a:r>
            <a:endParaRPr lang="de-DE" sz="20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 dirty="0">
              <a:solidFill>
                <a:schemeClr val="accent1"/>
              </a:solidFill>
              <a:latin typeface="Open San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899B4CC-CDCB-E446-CE84-40342E1B6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898" y="4216727"/>
            <a:ext cx="2099574" cy="206635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8DB883C-C6DA-9C2C-AADB-0334870F326C}"/>
              </a:ext>
            </a:extLst>
          </p:cNvPr>
          <p:cNvSpPr txBox="1"/>
          <p:nvPr/>
        </p:nvSpPr>
        <p:spPr>
          <a:xfrm>
            <a:off x="4318254" y="5065237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interferometer.quantensimulation.de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Weginformation und Interferenz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0580400" cy="43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000" b="1" u="sng" strike="noStrike" spc="-1">
                <a:solidFill>
                  <a:schemeClr val="accent1"/>
                </a:solidFill>
                <a:uFillTx/>
                <a:latin typeface="Open Sans"/>
              </a:rPr>
              <a:t>Aufgabe: </a:t>
            </a:r>
            <a:endParaRPr lang="de-DE" sz="20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chemeClr val="accent1"/>
                </a:solidFill>
                <a:latin typeface="Open Sans"/>
              </a:rPr>
              <a:t>Ihr werdet in 2 Gruppen eingeteilt. Die eine untersucht das Experiment mit klassischem Licht, die andere mit Einzelphotonen. </a:t>
            </a:r>
            <a:endParaRPr lang="de-DE" sz="20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chemeClr val="accent1"/>
                </a:solidFill>
                <a:latin typeface="Open Sans"/>
              </a:rPr>
              <a:t>a) Zuerst untersucht jeder für sich das Experiment seiner Gruppe. </a:t>
            </a:r>
            <a:endParaRPr lang="de-DE" sz="20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1"/>
                </a:solidFill>
                <a:latin typeface="Open Sans"/>
              </a:rPr>
              <a:t>b) Danach finden sich die beiden Gruppen jeweils zusammen und tauschen sich untereinander aus.</a:t>
            </a: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chemeClr val="accent1"/>
                </a:solidFill>
                <a:latin typeface="Open Sans"/>
              </a:rPr>
              <a:t>c) Am Ende wird aus jeder Gruppe einer die Erkenntnisse und die Simulation der gesamten Klasse vorstellen.</a:t>
            </a:r>
            <a:endParaRPr lang="de-DE" sz="20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20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20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20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2000" b="1" strike="noStrike" spc="-1">
              <a:solidFill>
                <a:schemeClr val="accent1"/>
              </a:solidFill>
              <a:latin typeface="Open Sans"/>
            </a:endParaRPr>
          </a:p>
        </p:txBody>
      </p:sp>
      <p:pic>
        <p:nvPicPr>
          <p:cNvPr id="415" name="Grafik 5"/>
          <p:cNvPicPr/>
          <p:nvPr/>
        </p:nvPicPr>
        <p:blipFill>
          <a:blip r:embed="rId2"/>
          <a:stretch/>
        </p:blipFill>
        <p:spPr>
          <a:xfrm>
            <a:off x="4595400" y="4275360"/>
            <a:ext cx="3000960" cy="2007720"/>
          </a:xfrm>
          <a:prstGeom prst="rect">
            <a:avLst/>
          </a:prstGeom>
          <a:ln w="0">
            <a:noFill/>
          </a:ln>
        </p:spPr>
      </p:pic>
      <p:sp>
        <p:nvSpPr>
          <p:cNvPr id="416" name="Textfeld 6"/>
          <p:cNvSpPr/>
          <p:nvPr/>
        </p:nvSpPr>
        <p:spPr>
          <a:xfrm>
            <a:off x="7599600" y="6044400"/>
            <a:ext cx="33516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1000" b="0" strike="noStrike" spc="-1">
                <a:solidFill>
                  <a:schemeClr val="lt1">
                    <a:lumMod val="50000"/>
                  </a:schemeClr>
                </a:solidFill>
                <a:latin typeface="Open Sans"/>
              </a:rPr>
              <a:t>[2]</a:t>
            </a:r>
            <a:endParaRPr lang="de-DE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Weginformation und Interferenz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0580400" cy="43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000" b="1" u="sng" strike="noStrike" spc="-1">
                <a:solidFill>
                  <a:schemeClr val="accent1"/>
                </a:solidFill>
                <a:uFillTx/>
                <a:latin typeface="Open Sans"/>
              </a:rPr>
              <a:t>Aufgabe: </a:t>
            </a:r>
            <a:endParaRPr lang="de-DE" sz="20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chemeClr val="accent1"/>
                </a:solidFill>
                <a:latin typeface="Open Sans"/>
              </a:rPr>
              <a:t>Ihr werdet in 2 Gruppen eingeteilt. Die eine untersucht das Experiment mit klassischem Licht, die andere mit Einzelphotonen. </a:t>
            </a:r>
            <a:endParaRPr lang="de-DE" sz="20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chemeClr val="accent1"/>
                </a:solidFill>
                <a:latin typeface="Open Sans"/>
              </a:rPr>
              <a:t>a) Zuerst untersucht jeder für sich das Experiment seiner Gruppe. </a:t>
            </a:r>
            <a:endParaRPr lang="de-DE" sz="20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chemeClr val="accent1"/>
                </a:solidFill>
                <a:latin typeface="Open Sans"/>
              </a:rPr>
              <a:t>b) Danach finden sich die beiden Gruppen jeweils zusammen und tauschen sich untereinander aus.</a:t>
            </a:r>
            <a:endParaRPr lang="de-DE" sz="20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1"/>
                </a:solidFill>
                <a:latin typeface="Open Sans"/>
              </a:rPr>
              <a:t>c) Am Ende wird aus jeder Gruppe einer die Erkenntnisse und die Simulation der gesamten Klasse vorstellen.</a:t>
            </a: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Weginformation und Interferenz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0580400" cy="43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1" u="sng" strike="noStrike" spc="-1">
                <a:solidFill>
                  <a:srgbClr val="00B050"/>
                </a:solidFill>
                <a:uFillTx/>
                <a:latin typeface="Open Sans"/>
              </a:rPr>
              <a:t>Polarisationsfilter haben den gleichen Winkel: 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rgbClr val="00B050"/>
                </a:solidFill>
                <a:latin typeface="Open Sans"/>
              </a:rPr>
              <a:t>Klassisches Licht: man beobachtet Interferenzmuster auf den Schirmen (sowohl bei 0°-0° und 90°-90°)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rgbClr val="00B050"/>
                </a:solidFill>
                <a:latin typeface="Open Sans"/>
              </a:rPr>
              <a:t>Einzelphotonen: nur Detektor 2 klickt (sowohl bei 0°-0° und 90°-90°)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1" u="sng" strike="noStrike" spc="-1">
                <a:solidFill>
                  <a:srgbClr val="00B050"/>
                </a:solidFill>
                <a:uFillTx/>
                <a:latin typeface="Open Sans"/>
              </a:rPr>
              <a:t>Polarisationsfilter sind senkrecht zueinander eingestellt: 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rgbClr val="00B050"/>
                </a:solidFill>
                <a:latin typeface="Open Sans"/>
              </a:rPr>
              <a:t>Klassisches Licht: man beobachtet </a:t>
            </a:r>
            <a:r>
              <a:rPr lang="de-DE" sz="2400" b="1" strike="noStrike" spc="-1">
                <a:solidFill>
                  <a:srgbClr val="00B050"/>
                </a:solidFill>
                <a:latin typeface="Open Sans"/>
              </a:rPr>
              <a:t>keine</a:t>
            </a:r>
            <a:r>
              <a:rPr lang="de-DE" sz="2400" b="0" strike="noStrike" spc="-1">
                <a:solidFill>
                  <a:srgbClr val="00B050"/>
                </a:solidFill>
                <a:latin typeface="Open Sans"/>
              </a:rPr>
              <a:t> Interferenzmuster auf den Schirmen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rgbClr val="00B050"/>
                </a:solidFill>
                <a:latin typeface="Open Sans"/>
              </a:rPr>
              <a:t>Einzelphotonen: beide Detektoren klicken, zufällig der 1. oder der 2.  (immer nur einer pro ausgesendetem Photon)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Weginformation und Interferenz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pic>
        <p:nvPicPr>
          <p:cNvPr id="422" name="Inhaltsplatzhalter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12242" t="13321" r="9538" b="21923"/>
          <a:stretch/>
        </p:blipFill>
        <p:spPr>
          <a:xfrm>
            <a:off x="2779920" y="1181160"/>
            <a:ext cx="6631920" cy="4133520"/>
          </a:xfrm>
          <a:prstGeom prst="rect">
            <a:avLst/>
          </a:prstGeom>
          <a:ln w="0">
            <a:noFill/>
          </a:ln>
        </p:spPr>
      </p:pic>
      <p:sp>
        <p:nvSpPr>
          <p:cNvPr id="423" name="Textfeld 5"/>
          <p:cNvSpPr/>
          <p:nvPr/>
        </p:nvSpPr>
        <p:spPr>
          <a:xfrm>
            <a:off x="9369000" y="5069160"/>
            <a:ext cx="33516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1000" b="0" strike="noStrike" spc="-1">
                <a:solidFill>
                  <a:schemeClr val="lt1">
                    <a:lumMod val="50000"/>
                  </a:schemeClr>
                </a:solidFill>
                <a:latin typeface="Open Sans"/>
              </a:rPr>
              <a:t>[4]</a:t>
            </a:r>
            <a:endParaRPr lang="de-DE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4" name="Textfeld 6"/>
          <p:cNvSpPr/>
          <p:nvPr/>
        </p:nvSpPr>
        <p:spPr>
          <a:xfrm>
            <a:off x="3354480" y="5315400"/>
            <a:ext cx="562104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400" b="0" strike="noStrike" spc="-1">
                <a:solidFill>
                  <a:schemeClr val="dk1"/>
                </a:solidFill>
                <a:latin typeface="Open Sans"/>
              </a:rPr>
              <a:t>MZI mit 0°- und 90°-Polarisationsfilter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Weginformation und Interferenz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0580400" cy="43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1" u="sng" strike="noStrike" spc="-1">
                <a:solidFill>
                  <a:schemeClr val="accent1"/>
                </a:solidFill>
                <a:uFillTx/>
                <a:latin typeface="Open Sans"/>
              </a:rPr>
              <a:t>Aufgabe: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indent="0" algn="just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Ihr werdet in 2 Gruppen eingeteilt. Die eine untersucht das Experiment mit klassischem Licht, die andere mit Einzelphotonen. </a:t>
            </a:r>
          </a:p>
          <a:p>
            <a:pPr indent="0" algn="just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chemeClr val="accent1"/>
                </a:solidFill>
                <a:latin typeface="Open Sans"/>
              </a:rPr>
              <a:t>a) Zuerst untersucht jeder für sich das Experiment seiner Gruppe. 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indent="0" algn="just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chemeClr val="accent1"/>
                </a:solidFill>
                <a:latin typeface="Open Sans"/>
              </a:rPr>
              <a:t>b) Danach finden sich die beiden Gruppen jeweils zusammen und tauschen sich untereinander aus.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indent="0" algn="just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chemeClr val="accent1"/>
                </a:solidFill>
                <a:latin typeface="Open Sans"/>
              </a:rPr>
              <a:t>c) Am Ende wird aus jeder Gruppe einer die Erkenntnisse und die Simulation der gesamten Klasse vorstellen.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Aufgabe: Vervollständige nun den Lückentext auf dem Arbeitsblatt.</a:t>
            </a: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Weginformation und Interferenz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0580400" cy="43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7000"/>
              </a:lnSpc>
              <a:spcBef>
                <a:spcPts val="1199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  <a:ea typeface="Aptos"/>
              </a:rPr>
              <a:t>Wenn man Interferenz beobachten will, kann man keine Wegmarkierung setzen.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7000"/>
              </a:lnSpc>
              <a:spcBef>
                <a:spcPts val="1199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  <a:ea typeface="Aptos"/>
              </a:rPr>
              <a:t>Wenn man den Weg markieren will, tritt keine Interferenz auf.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7000"/>
              </a:lnSpc>
              <a:spcBef>
                <a:spcPts val="1199"/>
              </a:spcBef>
              <a:spcAft>
                <a:spcPts val="799"/>
              </a:spcAft>
              <a:buNone/>
              <a:tabLst>
                <a:tab pos="0" algn="l"/>
              </a:tabLst>
            </a:pPr>
            <a:endParaRPr lang="de-DE" sz="18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7000"/>
              </a:lnSpc>
              <a:spcBef>
                <a:spcPts val="1199"/>
              </a:spcBef>
              <a:spcAft>
                <a:spcPts val="799"/>
              </a:spcAft>
              <a:buNone/>
              <a:tabLst>
                <a:tab pos="0" algn="l"/>
              </a:tabLst>
            </a:pPr>
            <a:endParaRPr lang="de-DE" sz="18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7000"/>
              </a:lnSpc>
              <a:spcBef>
                <a:spcPts val="1199"/>
              </a:spcBef>
              <a:spcAft>
                <a:spcPts val="799"/>
              </a:spcAft>
              <a:buNone/>
              <a:tabLst>
                <a:tab pos="0" algn="l"/>
              </a:tabLst>
            </a:pPr>
            <a:endParaRPr lang="de-DE" sz="18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7000"/>
              </a:lnSpc>
              <a:spcBef>
                <a:spcPts val="1199"/>
              </a:spcBef>
              <a:spcAft>
                <a:spcPts val="799"/>
              </a:spcAft>
              <a:buNone/>
              <a:tabLst>
                <a:tab pos="0" algn="l"/>
              </a:tabLst>
            </a:pPr>
            <a:endParaRPr lang="de-DE" sz="18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7000"/>
              </a:lnSpc>
              <a:spcBef>
                <a:spcPts val="1199"/>
              </a:spcBef>
              <a:spcAft>
                <a:spcPts val="799"/>
              </a:spcAft>
              <a:buNone/>
              <a:tabLst>
                <a:tab pos="0" algn="l"/>
              </a:tabLst>
            </a:pPr>
            <a:endParaRPr lang="de-DE" sz="18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7000"/>
              </a:lnSpc>
              <a:spcBef>
                <a:spcPts val="1199"/>
              </a:spcBef>
              <a:spcAft>
                <a:spcPts val="799"/>
              </a:spcAft>
              <a:buNone/>
              <a:tabLst>
                <a:tab pos="0" algn="l"/>
              </a:tabLst>
            </a:pPr>
            <a:endParaRPr lang="de-DE" sz="18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7000"/>
              </a:lnSpc>
              <a:spcBef>
                <a:spcPts val="1199"/>
              </a:spcBef>
              <a:spcAft>
                <a:spcPts val="799"/>
              </a:spcAft>
              <a:buNone/>
              <a:tabLst>
                <a:tab pos="0" algn="l"/>
              </a:tabLst>
            </a:pPr>
            <a:endParaRPr lang="de-DE" sz="18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</p:txBody>
      </p:sp>
      <p:sp>
        <p:nvSpPr>
          <p:cNvPr id="429" name="Rechteck 5"/>
          <p:cNvSpPr/>
          <p:nvPr/>
        </p:nvSpPr>
        <p:spPr>
          <a:xfrm>
            <a:off x="874800" y="3429000"/>
            <a:ext cx="10580400" cy="1217160"/>
          </a:xfrm>
          <a:prstGeom prst="rect">
            <a:avLst/>
          </a:prstGeom>
          <a:solidFill>
            <a:srgbClr val="E7E6E6"/>
          </a:solidFill>
          <a:ln w="12700">
            <a:solidFill>
              <a:srgbClr val="3254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822960">
              <a:lnSpc>
                <a:spcPct val="150000"/>
              </a:lnSpc>
            </a:pPr>
            <a:r>
              <a:rPr lang="de-DE" sz="2400" b="1" strike="noStrike" spc="-1">
                <a:solidFill>
                  <a:srgbClr val="FF0000"/>
                </a:solidFill>
                <a:latin typeface="Open Sans"/>
                <a:ea typeface="Calibri"/>
              </a:rPr>
              <a:t>Definition: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defTabSz="822960">
              <a:lnSpc>
                <a:spcPct val="150000"/>
              </a:lnSpc>
            </a:pPr>
            <a:r>
              <a:rPr lang="de-DE" sz="2400" b="0" strike="noStrike" spc="-1">
                <a:solidFill>
                  <a:srgbClr val="000000"/>
                </a:solidFill>
                <a:latin typeface="Aptos"/>
                <a:ea typeface="Aptos"/>
              </a:rPr>
              <a:t>Wegmarkierung und Interferenz schließen sich gegenseitig aus</a:t>
            </a:r>
            <a:r>
              <a:rPr lang="de-DE" sz="2400" b="0" strike="noStrike" spc="-1">
                <a:solidFill>
                  <a:schemeClr val="dk1"/>
                </a:solidFill>
                <a:latin typeface="Open Sans"/>
                <a:ea typeface="Aptos"/>
              </a:rPr>
              <a:t>. </a:t>
            </a:r>
            <a:r>
              <a:rPr lang="de-DE" sz="2400" b="0" strike="noStrike" spc="-1">
                <a:solidFill>
                  <a:srgbClr val="000000"/>
                </a:solidFill>
                <a:latin typeface="Open Sans"/>
                <a:ea typeface="Calibri"/>
              </a:rPr>
              <a:t> 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Quantenradierer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0580400" cy="43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7000"/>
              </a:lnSpc>
              <a:spcBef>
                <a:spcPts val="1199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de-DE" sz="2400" b="1" u="sng" strike="noStrike" spc="-1">
                <a:solidFill>
                  <a:schemeClr val="accent1"/>
                </a:solidFill>
                <a:uFillTx/>
                <a:latin typeface="Open Sans"/>
                <a:ea typeface="Aptos"/>
              </a:rPr>
              <a:t>Aufgabe: 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indent="0" algn="just" defTabSz="914400">
              <a:lnSpc>
                <a:spcPct val="107000"/>
              </a:lnSpc>
              <a:spcBef>
                <a:spcPts val="1199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chemeClr val="accent1"/>
                </a:solidFill>
                <a:latin typeface="Open Sans"/>
                <a:ea typeface="Aptos"/>
              </a:rPr>
              <a:t>Mit deinem bisherigen Wissen: Stelle eine Vermutung auf, welches Phänomen man mit dem dritten Polfilter beobachten wird.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</p:txBody>
      </p:sp>
      <p:sp>
        <p:nvSpPr>
          <p:cNvPr id="432" name="Textfeld 5"/>
          <p:cNvSpPr/>
          <p:nvPr/>
        </p:nvSpPr>
        <p:spPr>
          <a:xfrm>
            <a:off x="8197920" y="6037200"/>
            <a:ext cx="33516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1000" b="0" strike="noStrike" spc="-1">
                <a:solidFill>
                  <a:schemeClr val="lt1">
                    <a:lumMod val="50000"/>
                  </a:schemeClr>
                </a:solidFill>
                <a:latin typeface="Open Sans"/>
              </a:rPr>
              <a:t>[3]</a:t>
            </a:r>
            <a:endParaRPr lang="de-DE" sz="1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33" name="Grafik 8"/>
          <p:cNvPicPr/>
          <p:nvPr/>
        </p:nvPicPr>
        <p:blipFill>
          <a:blip r:embed="rId2"/>
          <a:stretch/>
        </p:blipFill>
        <p:spPr>
          <a:xfrm>
            <a:off x="3997080" y="2871000"/>
            <a:ext cx="4197600" cy="3412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Systematisierung Modelle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874800" y="1149840"/>
            <a:ext cx="10580400" cy="467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0" strike="noStrike" spc="-1" dirty="0">
                <a:solidFill>
                  <a:schemeClr val="accent1"/>
                </a:solidFill>
                <a:latin typeface="Open Sans"/>
              </a:rPr>
              <a:t>Photonen sind Quantenobjekte und zeigen Phänomene, die mithilfe des</a:t>
            </a:r>
            <a:endParaRPr lang="de-DE" sz="24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0" strike="noStrike" spc="-1" dirty="0">
                <a:solidFill>
                  <a:schemeClr val="accent1"/>
                </a:solidFill>
                <a:latin typeface="Open Sans"/>
              </a:rPr>
              <a:t>erklärt werden können.</a:t>
            </a:r>
            <a:endParaRPr lang="de-DE" sz="24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0" strike="noStrike" spc="-1" dirty="0">
                <a:solidFill>
                  <a:schemeClr val="accent1"/>
                </a:solidFill>
                <a:latin typeface="Open Sans"/>
              </a:rPr>
              <a:t>Sie sind aber weder Teilchen noch Welle! </a:t>
            </a:r>
            <a:endParaRPr lang="de-DE" sz="24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1800" b="1" strike="noStrike" spc="-1" dirty="0">
                <a:solidFill>
                  <a:schemeClr val="accent1"/>
                </a:solidFill>
                <a:latin typeface="Open Sans"/>
              </a:rPr>
              <a:t>Leitfrage 3: Was kann man beobachten, wenn man optische Experimente mit Photonen durchführt?</a:t>
            </a:r>
          </a:p>
        </p:txBody>
      </p:sp>
      <p:graphicFrame>
        <p:nvGraphicFramePr>
          <p:cNvPr id="306" name="Tabelle 9"/>
          <p:cNvGraphicFramePr/>
          <p:nvPr>
            <p:extLst>
              <p:ext uri="{D42A27DB-BD31-4B8C-83A1-F6EECF244321}">
                <p14:modId xmlns:p14="http://schemas.microsoft.com/office/powerpoint/2010/main" val="2936084284"/>
              </p:ext>
            </p:extLst>
          </p:nvPr>
        </p:nvGraphicFramePr>
        <p:xfrm>
          <a:off x="2031840" y="1613160"/>
          <a:ext cx="8127000" cy="2286000"/>
        </p:xfrm>
        <a:graphic>
          <a:graphicData uri="http://schemas.openxmlformats.org/drawingml/2006/table">
            <a:tbl>
              <a:tblPr/>
              <a:tblGrid>
                <a:gridCol w="270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defTabSz="82296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de-DE" sz="2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82296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400" b="0" u="sng" strike="noStrike" spc="-1">
                          <a:solidFill>
                            <a:schemeClr val="accent1"/>
                          </a:solidFill>
                          <a:uFillTx/>
                          <a:latin typeface="Open Sans"/>
                        </a:rPr>
                        <a:t>Teilchenmodells</a:t>
                      </a:r>
                      <a:endParaRPr lang="de-DE" sz="2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82296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400" b="0" strike="noStrike" spc="-1">
                          <a:solidFill>
                            <a:schemeClr val="accent1"/>
                          </a:solidFill>
                          <a:latin typeface="Open Sans"/>
                        </a:rPr>
                        <a:t>-z.B. registriert Detektor ein „Klick“</a:t>
                      </a:r>
                      <a:endParaRPr lang="de-DE" sz="2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de-DE" sz="2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de-DE" sz="2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de-DE" sz="2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DE" sz="2400" b="1" strike="noStrike" spc="-1">
                          <a:solidFill>
                            <a:schemeClr val="accent1"/>
                          </a:solidFill>
                          <a:latin typeface="Open Sans"/>
                        </a:rPr>
                        <a:t>oder</a:t>
                      </a:r>
                      <a:endParaRPr lang="de-DE" sz="2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82296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de-DE" sz="24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82296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400" b="0" u="sng" strike="noStrike" spc="-1" dirty="0">
                          <a:solidFill>
                            <a:schemeClr val="accent1"/>
                          </a:solidFill>
                          <a:uFillTx/>
                          <a:latin typeface="Open Sans"/>
                        </a:rPr>
                        <a:t>Wellenmodells</a:t>
                      </a:r>
                      <a:endParaRPr lang="de-DE" sz="24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82296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400" b="0" strike="noStrike" spc="-1" dirty="0">
                          <a:solidFill>
                            <a:schemeClr val="accent1"/>
                          </a:solidFill>
                          <a:latin typeface="Open Sans"/>
                        </a:rPr>
                        <a:t>-z.B. können Photonen Interferenz zeigen</a:t>
                      </a:r>
                      <a:endParaRPr lang="de-DE" sz="24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" name="Grafik 3"/>
          <p:cNvPicPr/>
          <p:nvPr/>
        </p:nvPicPr>
        <p:blipFill>
          <a:blip r:embed="rId2"/>
          <a:stretch/>
        </p:blipFill>
        <p:spPr>
          <a:xfrm>
            <a:off x="11166300" y="5334384"/>
            <a:ext cx="577800" cy="517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Quantenradierer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0580400" cy="43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7000"/>
              </a:lnSpc>
              <a:spcBef>
                <a:spcPts val="1199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de-DE" sz="2400" b="1" u="sng" strike="noStrike" spc="-1" dirty="0">
                <a:solidFill>
                  <a:schemeClr val="accent1"/>
                </a:solidFill>
                <a:uFillTx/>
                <a:latin typeface="Open Sans"/>
                <a:ea typeface="Aptos"/>
              </a:rPr>
              <a:t>Aufgabe: </a:t>
            </a:r>
            <a:endParaRPr lang="de-DE" sz="24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algn="just" defTabSz="914400">
              <a:lnSpc>
                <a:spcPct val="107000"/>
              </a:lnSpc>
              <a:spcBef>
                <a:spcPts val="1199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de-DE" sz="2400" b="0" strike="noStrike" spc="-1" dirty="0">
                <a:solidFill>
                  <a:schemeClr val="accent1"/>
                </a:solidFill>
                <a:latin typeface="Open Sans"/>
                <a:ea typeface="Aptos"/>
              </a:rPr>
              <a:t>Mit deinem bisherigen Wissen: Stelle eine Vermutung auf, welches Phänomen man mit dem dritten Polfilter beobachten wird. </a:t>
            </a:r>
            <a:endParaRPr lang="de-DE" sz="2400" b="1" strike="noStrike" spc="-1" dirty="0">
              <a:solidFill>
                <a:schemeClr val="accent1"/>
              </a:solidFill>
              <a:latin typeface="Open Sans"/>
            </a:endParaRPr>
          </a:p>
        </p:txBody>
      </p:sp>
      <p:sp>
        <p:nvSpPr>
          <p:cNvPr id="436" name="Textfeld 5"/>
          <p:cNvSpPr/>
          <p:nvPr/>
        </p:nvSpPr>
        <p:spPr>
          <a:xfrm>
            <a:off x="11071080" y="5750640"/>
            <a:ext cx="33516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1000" b="0" strike="noStrike" spc="-1">
                <a:solidFill>
                  <a:schemeClr val="lt1">
                    <a:lumMod val="50000"/>
                  </a:schemeClr>
                </a:solidFill>
                <a:latin typeface="Open Sans"/>
              </a:rPr>
              <a:t>[3]</a:t>
            </a:r>
            <a:endParaRPr lang="de-DE" sz="1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38" name="Grafik 7"/>
          <p:cNvPicPr/>
          <p:nvPr/>
        </p:nvPicPr>
        <p:blipFill>
          <a:blip r:embed="rId2"/>
          <a:stretch/>
        </p:blipFill>
        <p:spPr>
          <a:xfrm>
            <a:off x="7863920" y="3075120"/>
            <a:ext cx="3561840" cy="2895120"/>
          </a:xfrm>
          <a:prstGeom prst="rect">
            <a:avLst/>
          </a:prstGeom>
          <a:ln w="0"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29E456E-D30D-C350-57F1-B5B12E723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655" y="3508005"/>
            <a:ext cx="2278690" cy="224263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0FE65A9-B48B-8D4F-BAF2-C7EE01F58054}"/>
              </a:ext>
            </a:extLst>
          </p:cNvPr>
          <p:cNvSpPr txBox="1"/>
          <p:nvPr/>
        </p:nvSpPr>
        <p:spPr>
          <a:xfrm>
            <a:off x="874800" y="4153348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interferometer.quantensimulation.de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Quantenradierer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0580400" cy="43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7000"/>
              </a:lnSpc>
              <a:spcBef>
                <a:spcPts val="1199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de-DE" sz="2400" b="1" u="sng" strike="noStrike" spc="-1" dirty="0">
                <a:solidFill>
                  <a:schemeClr val="accent1"/>
                </a:solidFill>
                <a:uFillTx/>
                <a:latin typeface="Open Sans"/>
                <a:ea typeface="Aptos"/>
              </a:rPr>
              <a:t>Aufgabe: </a:t>
            </a:r>
            <a:endParaRPr lang="de-DE" sz="24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algn="just" defTabSz="914400">
              <a:lnSpc>
                <a:spcPct val="107000"/>
              </a:lnSpc>
              <a:spcBef>
                <a:spcPts val="1199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de-DE" sz="2400" b="0" strike="noStrike" spc="-1" dirty="0">
                <a:solidFill>
                  <a:schemeClr val="accent1"/>
                </a:solidFill>
                <a:latin typeface="Open Sans"/>
                <a:ea typeface="Aptos"/>
              </a:rPr>
              <a:t>Überprüfe deine Vermutung mittels Simulation und erkläre das Phänomen. Warum heißt eine solche Anordnung „Quantenradierer“?</a:t>
            </a:r>
            <a:endParaRPr lang="de-DE" sz="2400" b="1" strike="noStrike" spc="-1" dirty="0">
              <a:solidFill>
                <a:schemeClr val="accent1"/>
              </a:solidFill>
              <a:latin typeface="Open Sans"/>
            </a:endParaRPr>
          </a:p>
        </p:txBody>
      </p:sp>
      <p:sp>
        <p:nvSpPr>
          <p:cNvPr id="441" name="Textfeld 5"/>
          <p:cNvSpPr/>
          <p:nvPr/>
        </p:nvSpPr>
        <p:spPr>
          <a:xfrm>
            <a:off x="11071080" y="5750640"/>
            <a:ext cx="33516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1000" b="0" strike="noStrike" spc="-1">
                <a:solidFill>
                  <a:schemeClr val="lt1">
                    <a:lumMod val="50000"/>
                  </a:schemeClr>
                </a:solidFill>
                <a:latin typeface="Open Sans"/>
              </a:rPr>
              <a:t>[3]</a:t>
            </a:r>
            <a:endParaRPr lang="de-DE" sz="1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43" name="Grafik 7"/>
          <p:cNvPicPr/>
          <p:nvPr/>
        </p:nvPicPr>
        <p:blipFill>
          <a:blip r:embed="rId2"/>
          <a:stretch/>
        </p:blipFill>
        <p:spPr>
          <a:xfrm>
            <a:off x="7863920" y="3075120"/>
            <a:ext cx="3561840" cy="2895120"/>
          </a:xfrm>
          <a:prstGeom prst="rect">
            <a:avLst/>
          </a:prstGeom>
          <a:ln w="0"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C7FA73D-A18D-81D5-83F9-F0A87CFFC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818" y="3462815"/>
            <a:ext cx="1941627" cy="191090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3FCE584-EA42-FD7D-A24B-0C8059C4CEA2}"/>
              </a:ext>
            </a:extLst>
          </p:cNvPr>
          <p:cNvSpPr txBox="1"/>
          <p:nvPr/>
        </p:nvSpPr>
        <p:spPr>
          <a:xfrm>
            <a:off x="867969" y="4153348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interferometer.quantensimulation.de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Quantenradierer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0580400" cy="43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7000"/>
              </a:lnSpc>
              <a:spcBef>
                <a:spcPts val="1199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de-DE" sz="2400" b="1" u="sng" strike="noStrike" spc="-1">
                <a:solidFill>
                  <a:schemeClr val="accent1"/>
                </a:solidFill>
                <a:uFillTx/>
                <a:latin typeface="Open Sans"/>
                <a:ea typeface="Aptos"/>
              </a:rPr>
              <a:t>Aufgabe: 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indent="0" algn="just" defTabSz="914400">
              <a:lnSpc>
                <a:spcPct val="107000"/>
              </a:lnSpc>
              <a:spcBef>
                <a:spcPts val="1199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chemeClr val="accent1"/>
                </a:solidFill>
                <a:latin typeface="Open Sans"/>
                <a:ea typeface="Aptos"/>
              </a:rPr>
              <a:t>Mit deinem bisherigen Wissen: stelle eine Vermutung auf, welches Phänomen man mit dem dritten Polfilter beobachten wird.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7000"/>
              </a:lnSpc>
              <a:spcBef>
                <a:spcPts val="1199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B050"/>
                </a:solidFill>
                <a:latin typeface="Open Sans"/>
                <a:ea typeface="Aptos"/>
              </a:rPr>
              <a:t>Mit dem dritten und vierten Polarisationsfilter kann man die Wegmarkierung wieder aufheben, da durch den 45°-Polarisationsfilter die 0°- und 90°-Markierung aufgehoben wird. Es ist also wieder Interferenz erkennbar (nur Klicks an einem Detektor). 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7000"/>
              </a:lnSpc>
              <a:spcBef>
                <a:spcPts val="1199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B050"/>
                </a:solidFill>
                <a:latin typeface="Open Sans"/>
                <a:ea typeface="Aptos"/>
              </a:rPr>
              <a:t>Die Wegmarkierung wird also „ausradiert“.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7000"/>
              </a:lnSpc>
              <a:spcBef>
                <a:spcPts val="1199"/>
              </a:spcBef>
              <a:spcAft>
                <a:spcPts val="799"/>
              </a:spcAft>
              <a:buNone/>
              <a:tabLst>
                <a:tab pos="0" algn="l"/>
              </a:tabLst>
            </a:pPr>
            <a:endParaRPr lang="de-DE" sz="1800" b="1" strike="noStrike" spc="-1">
              <a:solidFill>
                <a:schemeClr val="accent1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Quantenradierer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pic>
        <p:nvPicPr>
          <p:cNvPr id="447" name="Inhaltsplatzhalter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16908" t="19420" r="18307" b="10987"/>
          <a:stretch/>
        </p:blipFill>
        <p:spPr>
          <a:xfrm>
            <a:off x="907560" y="1917000"/>
            <a:ext cx="3738600" cy="3023640"/>
          </a:xfrm>
          <a:prstGeom prst="rect">
            <a:avLst/>
          </a:prstGeom>
          <a:ln w="0">
            <a:noFill/>
          </a:ln>
        </p:spPr>
      </p:pic>
      <p:sp>
        <p:nvSpPr>
          <p:cNvPr id="448" name="Textfeld 7"/>
          <p:cNvSpPr/>
          <p:nvPr/>
        </p:nvSpPr>
        <p:spPr>
          <a:xfrm>
            <a:off x="4649400" y="4713120"/>
            <a:ext cx="33516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1000" b="0" strike="noStrike" spc="-1">
                <a:solidFill>
                  <a:schemeClr val="lt1">
                    <a:lumMod val="50000"/>
                  </a:schemeClr>
                </a:solidFill>
                <a:latin typeface="Open Sans"/>
              </a:rPr>
              <a:t>[4]</a:t>
            </a:r>
            <a:endParaRPr lang="de-DE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9" name="Textfeld 8"/>
          <p:cNvSpPr/>
          <p:nvPr/>
        </p:nvSpPr>
        <p:spPr>
          <a:xfrm>
            <a:off x="11104920" y="4713120"/>
            <a:ext cx="33516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1000" b="0" strike="noStrike" spc="-1">
                <a:solidFill>
                  <a:schemeClr val="lt1">
                    <a:lumMod val="50000"/>
                  </a:schemeClr>
                </a:solidFill>
                <a:latin typeface="Open Sans"/>
              </a:rPr>
              <a:t>[3]</a:t>
            </a:r>
            <a:endParaRPr lang="de-DE" sz="1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50" name="Grafik 3"/>
          <p:cNvPicPr/>
          <p:nvPr/>
        </p:nvPicPr>
        <p:blipFill>
          <a:blip r:embed="rId4"/>
          <a:stretch/>
        </p:blipFill>
        <p:spPr>
          <a:xfrm>
            <a:off x="5025600" y="1818720"/>
            <a:ext cx="6087600" cy="3121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Quantenradierer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0580400" cy="43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Leitfrage 5: Kann man eine „Wegmarkierung“ dem Photon geben und ihm die Information „Weg“ aufprägen?</a:t>
            </a: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</p:txBody>
      </p:sp>
      <p:pic>
        <p:nvPicPr>
          <p:cNvPr id="453" name="Grafik 4"/>
          <p:cNvPicPr/>
          <p:nvPr/>
        </p:nvPicPr>
        <p:blipFill>
          <a:blip r:embed="rId2"/>
          <a:stretch/>
        </p:blipFill>
        <p:spPr>
          <a:xfrm>
            <a:off x="7873831" y="1928680"/>
            <a:ext cx="846720" cy="757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rafik 12"/>
          <p:cNvPicPr/>
          <p:nvPr/>
        </p:nvPicPr>
        <p:blipFill>
          <a:blip r:embed="rId2"/>
          <a:stretch/>
        </p:blipFill>
        <p:spPr>
          <a:xfrm>
            <a:off x="11318121" y="4227028"/>
            <a:ext cx="846720" cy="757800"/>
          </a:xfrm>
          <a:prstGeom prst="rect">
            <a:avLst/>
          </a:prstGeom>
          <a:ln w="0">
            <a:noFill/>
          </a:ln>
        </p:spPr>
      </p:pic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Zusammenfassung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/>
          </p:nvPr>
        </p:nvSpPr>
        <p:spPr>
          <a:xfrm>
            <a:off x="805680" y="1117080"/>
            <a:ext cx="10580400" cy="43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000" b="1" strike="noStrike" spc="-1" dirty="0">
                <a:solidFill>
                  <a:schemeClr val="accent1"/>
                </a:solidFill>
                <a:latin typeface="Open Sans"/>
              </a:rPr>
              <a:t>Leitfrage 1: Wie können Photonen detektiert werden?</a:t>
            </a: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20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000" b="1" strike="noStrike" spc="-1" dirty="0">
                <a:solidFill>
                  <a:schemeClr val="accent1"/>
                </a:solidFill>
                <a:latin typeface="Open Sans"/>
              </a:rPr>
              <a:t>Leitfrage 2: Wie können Photonen erzeugt und nachgewiesen werden? </a:t>
            </a: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20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000" b="1" strike="noStrike" spc="-1" dirty="0">
                <a:solidFill>
                  <a:schemeClr val="accent1"/>
                </a:solidFill>
                <a:latin typeface="Open Sans"/>
              </a:rPr>
              <a:t>Leitfrage 3: Was kann man beobachten, wenn man optische Experimente </a:t>
            </a: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000" b="1" strike="noStrike" spc="-1" dirty="0">
                <a:solidFill>
                  <a:schemeClr val="accent1"/>
                </a:solidFill>
                <a:latin typeface="Open Sans"/>
              </a:rPr>
              <a:t>mit Photonen durchführt?</a:t>
            </a: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20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000" b="1" strike="noStrike" spc="-1" dirty="0">
                <a:solidFill>
                  <a:schemeClr val="accent1"/>
                </a:solidFill>
                <a:latin typeface="Open Sans"/>
              </a:rPr>
              <a:t>Leitfrage 4: „Entscheidet“ das Photon vorher, ob es Phänomene zeigt, die mit dem Teilchen- oder Wellenmodell erklärt werden können?</a:t>
            </a: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20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000" b="1" strike="noStrike" spc="-1" dirty="0">
                <a:solidFill>
                  <a:schemeClr val="accent1"/>
                </a:solidFill>
                <a:latin typeface="Open Sans"/>
              </a:rPr>
              <a:t>Leitfrage 5: Kann man eine „Wegmarkierung“ dem Photon geben und ihm die Information „Weg“ aufprägen?</a:t>
            </a: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 dirty="0">
              <a:solidFill>
                <a:schemeClr val="accent1"/>
              </a:solidFill>
              <a:latin typeface="Open Sans"/>
            </a:endParaRPr>
          </a:p>
        </p:txBody>
      </p:sp>
      <p:pic>
        <p:nvPicPr>
          <p:cNvPr id="456" name="Grafik 9"/>
          <p:cNvPicPr/>
          <p:nvPr/>
        </p:nvPicPr>
        <p:blipFill>
          <a:blip r:embed="rId2"/>
          <a:stretch/>
        </p:blipFill>
        <p:spPr>
          <a:xfrm>
            <a:off x="7918408" y="817560"/>
            <a:ext cx="846720" cy="757800"/>
          </a:xfrm>
          <a:prstGeom prst="rect">
            <a:avLst/>
          </a:prstGeom>
          <a:ln w="0">
            <a:noFill/>
          </a:ln>
        </p:spPr>
      </p:pic>
      <p:pic>
        <p:nvPicPr>
          <p:cNvPr id="457" name="Grafik 10"/>
          <p:cNvPicPr/>
          <p:nvPr/>
        </p:nvPicPr>
        <p:blipFill>
          <a:blip r:embed="rId2"/>
          <a:stretch/>
        </p:blipFill>
        <p:spPr>
          <a:xfrm>
            <a:off x="9936480" y="1730340"/>
            <a:ext cx="846720" cy="757800"/>
          </a:xfrm>
          <a:prstGeom prst="rect">
            <a:avLst/>
          </a:prstGeom>
          <a:ln w="0">
            <a:noFill/>
          </a:ln>
        </p:spPr>
      </p:pic>
      <p:pic>
        <p:nvPicPr>
          <p:cNvPr id="458" name="Grafik 11"/>
          <p:cNvPicPr/>
          <p:nvPr/>
        </p:nvPicPr>
        <p:blipFill>
          <a:blip r:embed="rId2"/>
          <a:stretch/>
        </p:blipFill>
        <p:spPr>
          <a:xfrm>
            <a:off x="10359840" y="2838150"/>
            <a:ext cx="846720" cy="757800"/>
          </a:xfrm>
          <a:prstGeom prst="rect">
            <a:avLst/>
          </a:prstGeom>
          <a:ln w="0">
            <a:noFill/>
          </a:ln>
        </p:spPr>
      </p:pic>
      <p:pic>
        <p:nvPicPr>
          <p:cNvPr id="460" name="Grafik 13"/>
          <p:cNvPicPr/>
          <p:nvPr/>
        </p:nvPicPr>
        <p:blipFill>
          <a:blip r:embed="rId2"/>
          <a:stretch/>
        </p:blipFill>
        <p:spPr>
          <a:xfrm>
            <a:off x="10894761" y="5317020"/>
            <a:ext cx="846720" cy="757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Quellen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0580400" cy="43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chemeClr val="accent1"/>
                </a:solidFill>
                <a:latin typeface="Open Sans"/>
              </a:rPr>
              <a:t>1: eigene GeoGebra-Simulation</a:t>
            </a: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chemeClr val="accent1"/>
                </a:solidFill>
                <a:latin typeface="Open Sans"/>
              </a:rPr>
              <a:t>2: eigene GeoGebra-Simulation</a:t>
            </a: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chemeClr val="accent1"/>
                </a:solidFill>
                <a:latin typeface="Open Sans"/>
              </a:rPr>
              <a:t>3: eigene GeoGebra-Simulation</a:t>
            </a: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chemeClr val="accent1"/>
                </a:solidFill>
                <a:latin typeface="Open Sans"/>
              </a:rPr>
              <a:t>4: eigenes Foto</a:t>
            </a: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Systematisierung Modelle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874800" y="1149840"/>
            <a:ext cx="10580400" cy="467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chemeClr val="accent1"/>
                </a:solidFill>
                <a:latin typeface="Open Sans"/>
              </a:rPr>
              <a:t>Photonen sind Quantenobjekte und zeigen Phänomene, die mithilfe des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chemeClr val="accent1"/>
                </a:solidFill>
                <a:latin typeface="Open Sans"/>
              </a:rPr>
              <a:t>erklärt werden können.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chemeClr val="accent1"/>
                </a:solidFill>
                <a:latin typeface="Open Sans"/>
              </a:rPr>
              <a:t>Sie sind aber weder Teilchen noch Welle! 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chemeClr val="accent1"/>
                </a:solidFill>
                <a:latin typeface="Open Sans"/>
              </a:rPr>
              <a:t>Leitfrage 4: „Entscheidet“ das Photon vorher, ob es Phänomene zeigt, die mit dem Teilchen- oder Wellenmodell erklärt werden können?</a:t>
            </a:r>
          </a:p>
        </p:txBody>
      </p:sp>
      <p:graphicFrame>
        <p:nvGraphicFramePr>
          <p:cNvPr id="310" name="Tabelle 9"/>
          <p:cNvGraphicFramePr/>
          <p:nvPr/>
        </p:nvGraphicFramePr>
        <p:xfrm>
          <a:off x="2031840" y="1613160"/>
          <a:ext cx="8127000" cy="2651760"/>
        </p:xfrm>
        <a:graphic>
          <a:graphicData uri="http://schemas.openxmlformats.org/drawingml/2006/table">
            <a:tbl>
              <a:tblPr/>
              <a:tblGrid>
                <a:gridCol w="270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defTabSz="82296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de-DE" sz="2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82296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400" b="0" u="sng" strike="noStrike" spc="-1">
                          <a:solidFill>
                            <a:srgbClr val="00B050"/>
                          </a:solidFill>
                          <a:uFillTx/>
                          <a:latin typeface="Open Sans"/>
                        </a:rPr>
                        <a:t>Teilchen</a:t>
                      </a:r>
                      <a:r>
                        <a:rPr lang="de-DE" sz="2400" b="0" u="sng" strike="noStrike" spc="-1">
                          <a:solidFill>
                            <a:schemeClr val="accent1"/>
                          </a:solidFill>
                          <a:uFillTx/>
                          <a:latin typeface="Open Sans"/>
                        </a:rPr>
                        <a:t>modells</a:t>
                      </a:r>
                      <a:endParaRPr lang="de-DE" sz="2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82296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400" b="0" strike="noStrike" spc="-1">
                          <a:solidFill>
                            <a:schemeClr val="accent1"/>
                          </a:solidFill>
                          <a:latin typeface="Open Sans"/>
                        </a:rPr>
                        <a:t>-z.B. registriert Detektor ein „Klick“</a:t>
                      </a:r>
                      <a:endParaRPr lang="de-DE" sz="2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de-DE" sz="2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de-DE" sz="2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de-DE" sz="2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DE" sz="2400" b="1" strike="noStrike" spc="-1">
                          <a:solidFill>
                            <a:schemeClr val="accent1"/>
                          </a:solidFill>
                          <a:latin typeface="Open Sans"/>
                        </a:rPr>
                        <a:t>oder</a:t>
                      </a:r>
                      <a:endParaRPr lang="de-DE" sz="2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82296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de-DE" sz="2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82296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400" b="0" u="sng" strike="noStrike" spc="-1">
                          <a:solidFill>
                            <a:schemeClr val="accent1"/>
                          </a:solidFill>
                          <a:uFillTx/>
                          <a:latin typeface="Open Sans"/>
                        </a:rPr>
                        <a:t>Wellenmodells</a:t>
                      </a:r>
                      <a:endParaRPr lang="de-DE" sz="2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82296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400" b="0" strike="noStrike" spc="-1">
                          <a:solidFill>
                            <a:schemeClr val="accent1"/>
                          </a:solidFill>
                          <a:latin typeface="Open Sans"/>
                        </a:rPr>
                        <a:t>-z.B. können Photonen </a:t>
                      </a:r>
                      <a:r>
                        <a:rPr lang="de-DE" sz="2400" b="0" strike="noStrike" spc="-1">
                          <a:solidFill>
                            <a:srgbClr val="00B050"/>
                          </a:solidFill>
                          <a:latin typeface="Open Sans"/>
                        </a:rPr>
                        <a:t>Interferenz</a:t>
                      </a:r>
                      <a:r>
                        <a:rPr lang="de-DE" sz="2400" b="0" strike="noStrike" spc="-1">
                          <a:solidFill>
                            <a:schemeClr val="accent1"/>
                          </a:solidFill>
                          <a:latin typeface="Open Sans"/>
                        </a:rPr>
                        <a:t> zeigen</a:t>
                      </a:r>
                      <a:endParaRPr lang="de-DE" sz="2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de-DE" sz="2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Delayed-Choice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0580400" cy="43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just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1" u="sng" strike="noStrike" spc="-1" dirty="0">
                <a:solidFill>
                  <a:schemeClr val="accent1"/>
                </a:solidFill>
                <a:uFillTx/>
                <a:latin typeface="Open Sans"/>
                <a:ea typeface="Aptos"/>
              </a:rPr>
              <a:t>Aufgabe 1: </a:t>
            </a:r>
            <a:endParaRPr lang="de-DE" sz="2400" b="1" strike="noStrike" spc="-1" dirty="0">
              <a:solidFill>
                <a:schemeClr val="accent1"/>
              </a:solidFill>
              <a:latin typeface="Open Sans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AutoNum type="alphaLcParenR"/>
              <a:tabLst>
                <a:tab pos="0" algn="l"/>
              </a:tabLst>
            </a:pPr>
            <a:r>
              <a:rPr lang="de-DE" sz="2400" b="1" strike="noStrike" spc="-1" dirty="0" err="1">
                <a:solidFill>
                  <a:schemeClr val="accent1"/>
                </a:solidFill>
                <a:latin typeface="Open Sans"/>
                <a:ea typeface="Aptos"/>
              </a:rPr>
              <a:t>Lies</a:t>
            </a:r>
            <a:r>
              <a:rPr lang="de-DE" sz="2400" b="1" strike="noStrike" spc="-1" dirty="0">
                <a:solidFill>
                  <a:schemeClr val="accent1"/>
                </a:solidFill>
                <a:latin typeface="Open Sans"/>
                <a:ea typeface="Aptos"/>
              </a:rPr>
              <a:t> dafür den angegebenen Text von Müller und fasse die relevanten Punkte so zusammen, dass du mithilfe von diesen das Thema vorstellen kannst.</a:t>
            </a:r>
            <a:endParaRPr lang="de-DE" sz="2400" b="1" strike="noStrike" spc="-1" dirty="0">
              <a:solidFill>
                <a:schemeClr val="accent1"/>
              </a:solidFill>
              <a:latin typeface="Open Sans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AutoNum type="alphaLcParenR"/>
              <a:tabLst>
                <a:tab pos="0" algn="l"/>
              </a:tabLst>
            </a:pPr>
            <a:r>
              <a:rPr lang="de-DE" sz="2400" b="0" strike="noStrike" spc="-1" dirty="0">
                <a:solidFill>
                  <a:schemeClr val="accent1"/>
                </a:solidFill>
                <a:latin typeface="Open Sans"/>
                <a:ea typeface="Aptos"/>
              </a:rPr>
              <a:t>Tausche dich mit deinem Gruppenpartner über die Ergebnisse aus.</a:t>
            </a:r>
            <a:endParaRPr lang="de-DE" sz="2400" b="1" strike="noStrike" spc="-1" dirty="0">
              <a:solidFill>
                <a:schemeClr val="accent1"/>
              </a:solidFill>
              <a:latin typeface="Open Sans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AutoNum type="alphaLcParenR"/>
              <a:tabLst>
                <a:tab pos="0" algn="l"/>
              </a:tabLst>
            </a:pPr>
            <a:r>
              <a:rPr lang="de-DE" sz="2400" b="0" strike="noStrike" spc="-1" dirty="0">
                <a:solidFill>
                  <a:schemeClr val="accent1"/>
                </a:solidFill>
                <a:latin typeface="Open Sans"/>
                <a:ea typeface="Aptos"/>
              </a:rPr>
              <a:t>Ein Paar stellt seine Ergebnisse vor.</a:t>
            </a:r>
            <a:endParaRPr lang="de-DE" sz="24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8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 dirty="0">
              <a:solidFill>
                <a:schemeClr val="accent1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Delayed-Choice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0580400" cy="43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just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1" u="sng" strike="noStrike" spc="-1">
                <a:solidFill>
                  <a:schemeClr val="accent1"/>
                </a:solidFill>
                <a:uFillTx/>
                <a:latin typeface="Open Sans"/>
                <a:ea typeface="Aptos"/>
              </a:rPr>
              <a:t>Aufgabe 1: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AutoNum type="alphaLcParenR"/>
              <a:tabLst>
                <a:tab pos="0" algn="l"/>
              </a:tabLst>
            </a:pPr>
            <a:r>
              <a:rPr lang="de-DE" sz="2400" b="0" strike="noStrike" spc="-1">
                <a:solidFill>
                  <a:schemeClr val="accent1"/>
                </a:solidFill>
                <a:latin typeface="Open Sans"/>
                <a:ea typeface="Aptos"/>
              </a:rPr>
              <a:t>Lies dafür den angegebenen Text von Müller und fasse die relevanten Punkte so zusammen, dass du mithilfe von diesen das Thema vorstellen kannst.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AutoNum type="alphaLcParenR"/>
              <a:tabLst>
                <a:tab pos="0" algn="l"/>
              </a:tabLst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  <a:ea typeface="Aptos"/>
              </a:rPr>
              <a:t>Tausche dich mit deinem Gruppenpartner über die Ergebnisse aus.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AutoNum type="alphaLcParenR"/>
              <a:tabLst>
                <a:tab pos="0" algn="l"/>
              </a:tabLst>
            </a:pPr>
            <a:r>
              <a:rPr lang="de-DE" sz="2400" b="0" strike="noStrike" spc="-1">
                <a:solidFill>
                  <a:schemeClr val="accent1"/>
                </a:solidFill>
                <a:latin typeface="Open Sans"/>
                <a:ea typeface="Aptos"/>
              </a:rPr>
              <a:t>Ein Paar stellt seine Ergebnisse vor.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Delayed-Choice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0580400" cy="43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just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  <a:ea typeface="Aptos"/>
              </a:rPr>
              <a:t>Aufgabe 1: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AutoNum type="alphaLcParenR"/>
              <a:tabLst>
                <a:tab pos="0" algn="l"/>
              </a:tabLst>
            </a:pPr>
            <a:r>
              <a:rPr lang="de-DE" sz="2400" b="0" strike="noStrike" spc="-1">
                <a:solidFill>
                  <a:schemeClr val="accent1"/>
                </a:solidFill>
                <a:latin typeface="Open Sans"/>
                <a:ea typeface="Aptos"/>
              </a:rPr>
              <a:t>Lies dafür den angegebenen Text von Müller und fasse die relevanten Punkte so zusammen, dass du mithilfe von diesen das Thema vorstellen kannst.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AutoNum type="alphaLcParenR"/>
              <a:tabLst>
                <a:tab pos="0" algn="l"/>
              </a:tabLst>
            </a:pPr>
            <a:r>
              <a:rPr lang="de-DE" sz="2400" b="0" strike="noStrike" spc="-1">
                <a:solidFill>
                  <a:schemeClr val="accent1"/>
                </a:solidFill>
                <a:latin typeface="Open Sans"/>
                <a:ea typeface="Aptos"/>
              </a:rPr>
              <a:t>Tausche dich mit deinem Gruppenpartner über die Ergebnisse aus.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AutoNum type="alphaLcParenR"/>
              <a:tabLst>
                <a:tab pos="0" algn="l"/>
              </a:tabLst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  <a:ea typeface="Aptos"/>
              </a:rPr>
              <a:t>Ein Paar stellt seine Ergebnisse vor.</a:t>
            </a:r>
            <a:endParaRPr lang="de-DE" sz="24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>
              <a:solidFill>
                <a:schemeClr val="accent1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Delayed-Choice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0580400" cy="43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 dirty="0">
              <a:solidFill>
                <a:schemeClr val="accent1"/>
              </a:solidFill>
              <a:latin typeface="Open Sans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1" strike="noStrike" spc="-1" dirty="0">
                <a:solidFill>
                  <a:schemeClr val="accent1"/>
                </a:solidFill>
                <a:latin typeface="Open Sans"/>
              </a:rPr>
              <a:t>Leitfrage 4: „Entscheidet“ das Photon vorher, ob es Phänomene zeigt, die mit dem Teilchen- oder Wellenmodell erklärt werden können?</a:t>
            </a: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1" strike="noStrike" spc="-1" dirty="0">
              <a:solidFill>
                <a:schemeClr val="accent1"/>
              </a:solidFill>
              <a:latin typeface="Open Sans"/>
            </a:endParaRPr>
          </a:p>
        </p:txBody>
      </p:sp>
      <p:pic>
        <p:nvPicPr>
          <p:cNvPr id="320" name="Grafik 7"/>
          <p:cNvPicPr/>
          <p:nvPr/>
        </p:nvPicPr>
        <p:blipFill>
          <a:blip r:embed="rId2"/>
          <a:stretch/>
        </p:blipFill>
        <p:spPr>
          <a:xfrm>
            <a:off x="10730825" y="4706095"/>
            <a:ext cx="846720" cy="757800"/>
          </a:xfrm>
          <a:prstGeom prst="rect">
            <a:avLst/>
          </a:prstGeom>
          <a:ln w="0">
            <a:noFill/>
          </a:ln>
        </p:spPr>
      </p:pic>
      <p:sp>
        <p:nvSpPr>
          <p:cNvPr id="321" name="Rechteck 6"/>
          <p:cNvSpPr/>
          <p:nvPr/>
        </p:nvSpPr>
        <p:spPr>
          <a:xfrm>
            <a:off x="874800" y="1484280"/>
            <a:ext cx="10580400" cy="2233800"/>
          </a:xfrm>
          <a:prstGeom prst="rect">
            <a:avLst/>
          </a:prstGeom>
          <a:solidFill>
            <a:srgbClr val="E7E6E6"/>
          </a:solidFill>
          <a:ln w="12700">
            <a:solidFill>
              <a:srgbClr val="3254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822960">
              <a:lnSpc>
                <a:spcPct val="150000"/>
              </a:lnSpc>
            </a:pPr>
            <a:r>
              <a:rPr lang="de-DE" sz="2400" b="1" strike="noStrike" spc="-1">
                <a:solidFill>
                  <a:srgbClr val="FF0000"/>
                </a:solidFill>
                <a:latin typeface="Open Sans"/>
                <a:ea typeface="Calibri"/>
              </a:rPr>
              <a:t>Merksatz: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defTabSz="822960">
              <a:lnSpc>
                <a:spcPct val="150000"/>
              </a:lnSpc>
            </a:pPr>
            <a:r>
              <a:rPr lang="de-DE" sz="2400" b="0" strike="noStrike" spc="-1">
                <a:solidFill>
                  <a:schemeClr val="dk1"/>
                </a:solidFill>
                <a:latin typeface="Open Sans"/>
                <a:ea typeface="Calibri"/>
              </a:rPr>
              <a:t>Photonen „entscheiden“ nicht, welche Phänomene gezeigt werden. Sie sind Quantenobjekte und erst bei der Detektion treten Phänomene auf, die mit dem Teilchen- oder Wellenmodell erklärt werden können.</a:t>
            </a:r>
            <a:r>
              <a:rPr lang="de-DE" sz="2400" b="0" strike="noStrike" spc="-1">
                <a:solidFill>
                  <a:srgbClr val="000000"/>
                </a:solidFill>
                <a:latin typeface="Open Sans"/>
                <a:ea typeface="Calibri"/>
              </a:rPr>
              <a:t> 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Polarisation</a:t>
            </a:r>
            <a:endParaRPr lang="de-DE" sz="32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0580400" cy="43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Leitfrage 5: Kann man eine „Wegmarkierung“ dem Photon geben und ihm die Information „Weg“ aufprägen?</a:t>
            </a: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UD_2018_16zu9">
  <a:themeElements>
    <a:clrScheme name="TUD_2021-08_grün">
      <a:dk1>
        <a:srgbClr val="000000"/>
      </a:dk1>
      <a:lt1>
        <a:srgbClr val="FFFFFF"/>
      </a:lt1>
      <a:dk2>
        <a:srgbClr val="727277"/>
      </a:dk2>
      <a:lt2>
        <a:srgbClr val="FFFFFF"/>
      </a:lt2>
      <a:accent1>
        <a:srgbClr val="00305D"/>
      </a:accent1>
      <a:accent2>
        <a:srgbClr val="0069B4"/>
      </a:accent2>
      <a:accent3>
        <a:srgbClr val="009FE3"/>
      </a:accent3>
      <a:accent4>
        <a:srgbClr val="008244"/>
      </a:accent4>
      <a:accent5>
        <a:srgbClr val="65B32E"/>
      </a:accent5>
      <a:accent6>
        <a:srgbClr val="94C356"/>
      </a:accent6>
      <a:hlink>
        <a:srgbClr val="0069B4"/>
      </a:hlink>
      <a:folHlink>
        <a:srgbClr val="009FE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UD_2018_16zu9">
  <a:themeElements>
    <a:clrScheme name="TUD_2021-08_grün">
      <a:dk1>
        <a:srgbClr val="000000"/>
      </a:dk1>
      <a:lt1>
        <a:sysClr val="window" lastClr="FFFFFF"/>
      </a:lt1>
      <a:dk2>
        <a:srgbClr val="727277"/>
      </a:dk2>
      <a:lt2>
        <a:srgbClr val="FFFFFF"/>
      </a:lt2>
      <a:accent1>
        <a:srgbClr val="00305D"/>
      </a:accent1>
      <a:accent2>
        <a:srgbClr val="0069B4"/>
      </a:accent2>
      <a:accent3>
        <a:srgbClr val="009FE3"/>
      </a:accent3>
      <a:accent4>
        <a:srgbClr val="008244"/>
      </a:accent4>
      <a:accent5>
        <a:srgbClr val="65B32E"/>
      </a:accent5>
      <a:accent6>
        <a:srgbClr val="94C356"/>
      </a:accent6>
      <a:hlink>
        <a:srgbClr val="0069B4"/>
      </a:hlink>
      <a:folHlink>
        <a:srgbClr val="009FE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.06_TUD_PPT_16zu9_Vorlage.potx" id="{294745C1-E1BC-44C1-8C9D-B4CB23BDF171}" vid="{41010231-A741-4371-A565-9EF1890B6372}"/>
    </a:ext>
  </a:extLst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1720</Words>
  <Application>Microsoft Office PowerPoint</Application>
  <PresentationFormat>Breitbild</PresentationFormat>
  <Paragraphs>303</Paragraphs>
  <Slides>36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36</vt:i4>
      </vt:variant>
    </vt:vector>
  </HeadingPairs>
  <TitlesOfParts>
    <vt:vector size="44" baseType="lpstr">
      <vt:lpstr>Aptos</vt:lpstr>
      <vt:lpstr>Arial</vt:lpstr>
      <vt:lpstr>Calibri</vt:lpstr>
      <vt:lpstr>Open Sans</vt:lpstr>
      <vt:lpstr>Symbol</vt:lpstr>
      <vt:lpstr>Wingdings</vt:lpstr>
      <vt:lpstr>TUD_2018_16zu9</vt:lpstr>
      <vt:lpstr>1_TUD_2018_16zu9</vt:lpstr>
      <vt:lpstr>Quantenphysik</vt:lpstr>
      <vt:lpstr>Systematisierung Modelle</vt:lpstr>
      <vt:lpstr>Systematisierung Modelle</vt:lpstr>
      <vt:lpstr>Systematisierung Modelle</vt:lpstr>
      <vt:lpstr>Delayed-Choice</vt:lpstr>
      <vt:lpstr>Delayed-Choice</vt:lpstr>
      <vt:lpstr>Delayed-Choice</vt:lpstr>
      <vt:lpstr>Delayed-Choice</vt:lpstr>
      <vt:lpstr>Polarisation</vt:lpstr>
      <vt:lpstr>Polarisation</vt:lpstr>
      <vt:lpstr>Polarisation</vt:lpstr>
      <vt:lpstr>Polarisation - ein Polarisationsfilter (0°)</vt:lpstr>
      <vt:lpstr>Polarisation - ein Polarisationsfilter (0°)</vt:lpstr>
      <vt:lpstr>Polarisation - zwei Polarisationsfilter (0°-0°)</vt:lpstr>
      <vt:lpstr>Polarisation-zwei Polarisationsfilter (0°-0°)</vt:lpstr>
      <vt:lpstr>Polarisation-gedrehter Polarisationsfilter (0°-45°)</vt:lpstr>
      <vt:lpstr>Polarisation-gedrehter Polarisationsfilter (0°-45°)</vt:lpstr>
      <vt:lpstr>Polarisation-gedrehter Polarisationsfilter (0°-45°)</vt:lpstr>
      <vt:lpstr>Polarisation-senkrechte Polarisationsfilter (0°-90°)</vt:lpstr>
      <vt:lpstr>Polarisation-senkrechte Polarisationsfilter (0°-90°)</vt:lpstr>
      <vt:lpstr>Weginformation und Interferenz</vt:lpstr>
      <vt:lpstr>Weginformation und Interferenz</vt:lpstr>
      <vt:lpstr>Weginformation und Interferenz</vt:lpstr>
      <vt:lpstr>Weginformation und Interferenz</vt:lpstr>
      <vt:lpstr>Weginformation und Interferenz</vt:lpstr>
      <vt:lpstr>Weginformation und Interferenz</vt:lpstr>
      <vt:lpstr>Weginformation und Interferenz</vt:lpstr>
      <vt:lpstr>Weginformation und Interferenz</vt:lpstr>
      <vt:lpstr>Quantenradierer</vt:lpstr>
      <vt:lpstr>Quantenradierer</vt:lpstr>
      <vt:lpstr>Quantenradierer</vt:lpstr>
      <vt:lpstr>Quantenradierer</vt:lpstr>
      <vt:lpstr>Quantenradierer</vt:lpstr>
      <vt:lpstr>Quantenradierer</vt:lpstr>
      <vt:lpstr>Zusammenfassung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Präsentationsvorlagen</dc:title>
  <dc:subject>Präsentationsvorlage</dc:subject>
  <dc:creator>cd@tu-dresden.de</dc:creator>
  <dc:description/>
  <cp:lastModifiedBy>d306ff56, 5f1b12e6</cp:lastModifiedBy>
  <cp:revision>116</cp:revision>
  <dcterms:created xsi:type="dcterms:W3CDTF">2021-12-16T17:30:27Z</dcterms:created>
  <dcterms:modified xsi:type="dcterms:W3CDTF">2024-11-21T16:10:32Z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7</vt:i4>
  </property>
  <property fmtid="{D5CDD505-2E9C-101B-9397-08002B2CF9AE}" pid="3" name="PresentationFormat">
    <vt:lpwstr>Breitbild</vt:lpwstr>
  </property>
  <property fmtid="{D5CDD505-2E9C-101B-9397-08002B2CF9AE}" pid="4" name="Slides">
    <vt:i4>36</vt:i4>
  </property>
</Properties>
</file>