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 id="2147483708" r:id="rId2"/>
  </p:sldMasterIdLst>
  <p:notesMasterIdLst>
    <p:notesMasterId r:id="rId34"/>
  </p:notesMasterIdLst>
  <p:sldIdLst>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de-DE" sz="4400" b="0" strike="noStrike" spc="-1">
                <a:solidFill>
                  <a:srgbClr val="000000"/>
                </a:solidFill>
                <a:latin typeface="Calibri"/>
              </a:rPr>
              <a:t>Folie mittels Klicken verschieben</a:t>
            </a:r>
          </a:p>
        </p:txBody>
      </p:sp>
      <p:sp>
        <p:nvSpPr>
          <p:cNvPr id="15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Calibri"/>
              </a:rPr>
              <a:t>Format der Notizen mittels Klicken bearbeiten</a:t>
            </a:r>
          </a:p>
        </p:txBody>
      </p:sp>
      <p:sp>
        <p:nvSpPr>
          <p:cNvPr id="15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Calibri"/>
              </a:rPr>
              <a:t>&lt;Kopfzeile&gt;</a:t>
            </a:r>
          </a:p>
        </p:txBody>
      </p:sp>
      <p:sp>
        <p:nvSpPr>
          <p:cNvPr id="158"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Calibri"/>
              </a:defRPr>
            </a:lvl1pPr>
          </a:lstStyle>
          <a:p>
            <a:pPr indent="0" algn="r">
              <a:buNone/>
            </a:pPr>
            <a:r>
              <a:rPr lang="de-DE" sz="1400" b="0" strike="noStrike" spc="-1">
                <a:solidFill>
                  <a:srgbClr val="000000"/>
                </a:solidFill>
                <a:latin typeface="Calibri"/>
              </a:rPr>
              <a:t>&lt;Datum/Uhrzeit&gt;</a:t>
            </a:r>
          </a:p>
        </p:txBody>
      </p:sp>
      <p:sp>
        <p:nvSpPr>
          <p:cNvPr id="159"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Calibri"/>
              </a:defRPr>
            </a:lvl1pPr>
          </a:lstStyle>
          <a:p>
            <a:pPr indent="0">
              <a:buNone/>
            </a:pPr>
            <a:r>
              <a:rPr lang="de-DE" sz="1400" b="0" strike="noStrike" spc="-1">
                <a:solidFill>
                  <a:srgbClr val="000000"/>
                </a:solidFill>
                <a:latin typeface="Calibri"/>
              </a:rPr>
              <a:t>&lt;Fußzeile&gt;</a:t>
            </a:r>
          </a:p>
        </p:txBody>
      </p:sp>
      <p:sp>
        <p:nvSpPr>
          <p:cNvPr id="160"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Calibri"/>
              </a:defRPr>
            </a:lvl1pPr>
          </a:lstStyle>
          <a:p>
            <a:pPr indent="0" algn="r">
              <a:buNone/>
            </a:pPr>
            <a:fld id="{AE3393C9-D8F9-4827-9ED7-5AE2ACF4DB0B}" type="slidenum">
              <a:rPr lang="de-DE" sz="1400" b="0" strike="noStrike" spc="-1">
                <a:solidFill>
                  <a:srgbClr val="000000"/>
                </a:solidFill>
                <a:latin typeface="Calibri"/>
              </a:rPr>
              <a:t>‹Nr.›</a:t>
            </a:fld>
            <a:endParaRPr lang="de-DE"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381000" y="685800"/>
            <a:ext cx="6094413" cy="3429000"/>
          </a:xfrm>
          <a:prstGeom prst="rect">
            <a:avLst/>
          </a:prstGeom>
          <a:ln w="0">
            <a:noFill/>
          </a:ln>
        </p:spPr>
      </p:sp>
      <p:sp>
        <p:nvSpPr>
          <p:cNvPr id="329" name="PlaceHolder 2"/>
          <p:cNvSpPr>
            <a:spLocks noGrp="1"/>
          </p:cNvSpPr>
          <p:nvPr>
            <p:ph type="body"/>
          </p:nvPr>
        </p:nvSpPr>
        <p:spPr>
          <a:xfrm>
            <a:off x="685800" y="4343400"/>
            <a:ext cx="5485680" cy="411408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de-DE" sz="2000" b="0" strike="noStrike" spc="-1">
                <a:solidFill>
                  <a:srgbClr val="000000"/>
                </a:solidFill>
                <a:latin typeface="Calibri"/>
              </a:rPr>
              <a:t>(evtl. nochmal auf Tripelkoinzidenzen eingehen?, oder als mögl. vetiefungsaufgabe)</a:t>
            </a:r>
          </a:p>
          <a:p>
            <a:pPr marL="216000" indent="0" defTabSz="914400">
              <a:lnSpc>
                <a:spcPct val="100000"/>
              </a:lnSpc>
              <a:buNone/>
              <a:tabLst>
                <a:tab pos="0" algn="l"/>
              </a:tabLst>
            </a:pPr>
            <a:endParaRPr lang="de-DE" sz="2000" b="0" strike="noStrike" spc="-1">
              <a:solidFill>
                <a:srgbClr val="000000"/>
              </a:solidFill>
              <a:latin typeface="Calibri"/>
            </a:endParaRPr>
          </a:p>
        </p:txBody>
      </p:sp>
      <p:sp>
        <p:nvSpPr>
          <p:cNvPr id="330" name="PlaceHolder 3"/>
          <p:cNvSpPr>
            <a:spLocks noGrp="1"/>
          </p:cNvSpPr>
          <p:nvPr>
            <p:ph type="sldNum" idx="4"/>
          </p:nvPr>
        </p:nvSpPr>
        <p:spPr>
          <a:xfrm>
            <a:off x="3884760" y="8685360"/>
            <a:ext cx="2971080" cy="45648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3621A39A-C549-4528-8CA9-D319C02B1B67}" type="slidenum">
              <a:rPr lang="de-DE" sz="1200" b="0" strike="noStrike" spc="-1">
                <a:solidFill>
                  <a:srgbClr val="000000"/>
                </a:solidFill>
                <a:latin typeface="Calibri"/>
              </a:rPr>
              <a:t>6</a:t>
            </a:fld>
            <a:endParaRPr lang="de-DE" sz="1200" b="0" strike="noStrike" spc="-1">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381000" y="685800"/>
            <a:ext cx="6094413" cy="3429000"/>
          </a:xfrm>
          <a:prstGeom prst="rect">
            <a:avLst/>
          </a:prstGeom>
          <a:ln w="0">
            <a:noFill/>
          </a:ln>
        </p:spPr>
      </p:sp>
      <p:sp>
        <p:nvSpPr>
          <p:cNvPr id="332" name="PlaceHolder 2"/>
          <p:cNvSpPr>
            <a:spLocks noGrp="1"/>
          </p:cNvSpPr>
          <p:nvPr>
            <p:ph type="body"/>
          </p:nvPr>
        </p:nvSpPr>
        <p:spPr>
          <a:xfrm>
            <a:off x="685800" y="4343400"/>
            <a:ext cx="5485680" cy="411408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33" name="PlaceHolder 3"/>
          <p:cNvSpPr>
            <a:spLocks noGrp="1"/>
          </p:cNvSpPr>
          <p:nvPr>
            <p:ph type="sldNum" idx="5"/>
          </p:nvPr>
        </p:nvSpPr>
        <p:spPr>
          <a:xfrm>
            <a:off x="3884760" y="8685360"/>
            <a:ext cx="2971080" cy="45648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B36B7CEE-2440-42F4-B58A-A9A2EAA7275C}" type="slidenum">
              <a:rPr lang="de-DE" sz="1200" b="0" strike="noStrike" spc="-1">
                <a:solidFill>
                  <a:srgbClr val="000000"/>
                </a:solidFill>
                <a:latin typeface="Calibri"/>
              </a:rPr>
              <a:t>7</a:t>
            </a:fld>
            <a:endParaRPr lang="de-DE" sz="1200" b="0" strike="noStrike" spc="-1">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noRot="1" noChangeAspect="1"/>
          </p:cNvSpPr>
          <p:nvPr>
            <p:ph type="sldImg"/>
          </p:nvPr>
        </p:nvSpPr>
        <p:spPr>
          <a:xfrm>
            <a:off x="381000" y="685800"/>
            <a:ext cx="6094413" cy="3429000"/>
          </a:xfrm>
          <a:prstGeom prst="rect">
            <a:avLst/>
          </a:prstGeom>
          <a:ln w="0">
            <a:noFill/>
          </a:ln>
        </p:spPr>
      </p:sp>
      <p:sp>
        <p:nvSpPr>
          <p:cNvPr id="335" name="PlaceHolder 2"/>
          <p:cNvSpPr>
            <a:spLocks noGrp="1"/>
          </p:cNvSpPr>
          <p:nvPr>
            <p:ph type="body"/>
          </p:nvPr>
        </p:nvSpPr>
        <p:spPr>
          <a:xfrm>
            <a:off x="685800" y="4343400"/>
            <a:ext cx="5485680" cy="411408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36" name="PlaceHolder 3"/>
          <p:cNvSpPr>
            <a:spLocks noGrp="1"/>
          </p:cNvSpPr>
          <p:nvPr>
            <p:ph type="sldNum" idx="6"/>
          </p:nvPr>
        </p:nvSpPr>
        <p:spPr>
          <a:xfrm>
            <a:off x="3884760" y="8685360"/>
            <a:ext cx="2971080" cy="45648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92E567FD-AC3C-498C-A38B-95853F3E6055}" type="slidenum">
              <a:rPr lang="de-DE" sz="1200" b="0" strike="noStrike" spc="-1">
                <a:solidFill>
                  <a:srgbClr val="000000"/>
                </a:solidFill>
                <a:latin typeface="Calibri"/>
              </a:rPr>
              <a:t>8</a:t>
            </a:fld>
            <a:endParaRPr lang="de-DE" sz="1200" b="0" strike="noStrike" spc="-1">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Titel und ein Inha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rgbClr val="951B81"/>
              </a:gs>
              <a:gs pos="100000">
                <a:srgbClr val="59358C"/>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109456567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rgbClr val="DE2526"/>
              </a:gs>
              <a:gs pos="100000">
                <a:srgbClr val="CD1719"/>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353431443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elfolie_TUD_weiß-blau">
    <p:spTree>
      <p:nvGrpSpPr>
        <p:cNvPr id="1" name=""/>
        <p:cNvGrpSpPr/>
        <p:nvPr/>
      </p:nvGrpSpPr>
      <p:grpSpPr>
        <a:xfrm>
          <a:off x="0" y="0"/>
          <a:ext cx="0" cy="0"/>
          <a:chOff x="0" y="0"/>
          <a:chExt cx="0" cy="0"/>
        </a:xfrm>
      </p:grpSpPr>
      <p:sp>
        <p:nvSpPr>
          <p:cNvPr id="18" name="Rechteck 13">
            <a:extLst>
              <a:ext uri="{FF2B5EF4-FFF2-40B4-BE49-F238E27FC236}">
                <a16:creationId xmlns:a16="http://schemas.microsoft.com/office/drawing/2014/main" id="{8D22BFAA-62C6-4AF7-A140-D9E9750A54AC}"/>
              </a:ext>
            </a:extLst>
          </p:cNvPr>
          <p:cNvSpPr/>
          <p:nvPr userDrawn="1"/>
        </p:nvSpPr>
        <p:spPr>
          <a:xfrm>
            <a:off x="3151994" y="2563831"/>
            <a:ext cx="9050720" cy="4317954"/>
          </a:xfrm>
          <a:custGeom>
            <a:avLst/>
            <a:gdLst>
              <a:gd name="connsiteX0" fmla="*/ 0 w 5904411"/>
              <a:gd name="connsiteY0" fmla="*/ 0 h 3967747"/>
              <a:gd name="connsiteX1" fmla="*/ 5904411 w 5904411"/>
              <a:gd name="connsiteY1" fmla="*/ 0 h 3967747"/>
              <a:gd name="connsiteX2" fmla="*/ 5904411 w 5904411"/>
              <a:gd name="connsiteY2" fmla="*/ 3967747 h 3967747"/>
              <a:gd name="connsiteX3" fmla="*/ 0 w 5904411"/>
              <a:gd name="connsiteY3" fmla="*/ 3967747 h 3967747"/>
              <a:gd name="connsiteX4" fmla="*/ 0 w 5904411"/>
              <a:gd name="connsiteY4" fmla="*/ 0 h 3967747"/>
              <a:gd name="connsiteX0" fmla="*/ 3590925 w 5904411"/>
              <a:gd name="connsiteY0" fmla="*/ 0 h 3967747"/>
              <a:gd name="connsiteX1" fmla="*/ 5904411 w 5904411"/>
              <a:gd name="connsiteY1" fmla="*/ 0 h 3967747"/>
              <a:gd name="connsiteX2" fmla="*/ 5904411 w 5904411"/>
              <a:gd name="connsiteY2" fmla="*/ 3967747 h 3967747"/>
              <a:gd name="connsiteX3" fmla="*/ 0 w 5904411"/>
              <a:gd name="connsiteY3" fmla="*/ 3967747 h 3967747"/>
              <a:gd name="connsiteX4" fmla="*/ 3590925 w 5904411"/>
              <a:gd name="connsiteY4" fmla="*/ 0 h 3967747"/>
              <a:gd name="connsiteX0" fmla="*/ 3857625 w 6171111"/>
              <a:gd name="connsiteY0" fmla="*/ 0 h 3967747"/>
              <a:gd name="connsiteX1" fmla="*/ 6171111 w 6171111"/>
              <a:gd name="connsiteY1" fmla="*/ 0 h 3967747"/>
              <a:gd name="connsiteX2" fmla="*/ 6171111 w 6171111"/>
              <a:gd name="connsiteY2" fmla="*/ 3967747 h 3967747"/>
              <a:gd name="connsiteX3" fmla="*/ 0 w 6171111"/>
              <a:gd name="connsiteY3" fmla="*/ 3958222 h 3967747"/>
              <a:gd name="connsiteX4" fmla="*/ 3857625 w 6171111"/>
              <a:gd name="connsiteY4" fmla="*/ 0 h 3967747"/>
              <a:gd name="connsiteX0" fmla="*/ 3952875 w 6171111"/>
              <a:gd name="connsiteY0" fmla="*/ 9525 h 3967747"/>
              <a:gd name="connsiteX1" fmla="*/ 6171111 w 6171111"/>
              <a:gd name="connsiteY1" fmla="*/ 0 h 3967747"/>
              <a:gd name="connsiteX2" fmla="*/ 6171111 w 6171111"/>
              <a:gd name="connsiteY2" fmla="*/ 3967747 h 3967747"/>
              <a:gd name="connsiteX3" fmla="*/ 0 w 6171111"/>
              <a:gd name="connsiteY3" fmla="*/ 3958222 h 3967747"/>
              <a:gd name="connsiteX4" fmla="*/ 3952875 w 6171111"/>
              <a:gd name="connsiteY4" fmla="*/ 9525 h 3967747"/>
              <a:gd name="connsiteX0" fmla="*/ 3925061 w 6171111"/>
              <a:gd name="connsiteY0" fmla="*/ 0 h 3972129"/>
              <a:gd name="connsiteX1" fmla="*/ 6171111 w 6171111"/>
              <a:gd name="connsiteY1" fmla="*/ 4382 h 3972129"/>
              <a:gd name="connsiteX2" fmla="*/ 6171111 w 6171111"/>
              <a:gd name="connsiteY2" fmla="*/ 3972129 h 3972129"/>
              <a:gd name="connsiteX3" fmla="*/ 0 w 6171111"/>
              <a:gd name="connsiteY3" fmla="*/ 3962604 h 3972129"/>
              <a:gd name="connsiteX4" fmla="*/ 3925061 w 6171111"/>
              <a:gd name="connsiteY4" fmla="*/ 0 h 3972129"/>
              <a:gd name="connsiteX0" fmla="*/ 3925061 w 6171111"/>
              <a:gd name="connsiteY0" fmla="*/ 381 h 3967747"/>
              <a:gd name="connsiteX1" fmla="*/ 6171111 w 6171111"/>
              <a:gd name="connsiteY1" fmla="*/ 0 h 3967747"/>
              <a:gd name="connsiteX2" fmla="*/ 6171111 w 6171111"/>
              <a:gd name="connsiteY2" fmla="*/ 3967747 h 3967747"/>
              <a:gd name="connsiteX3" fmla="*/ 0 w 6171111"/>
              <a:gd name="connsiteY3" fmla="*/ 3958222 h 3967747"/>
              <a:gd name="connsiteX4" fmla="*/ 3925061 w 6171111"/>
              <a:gd name="connsiteY4" fmla="*/ 381 h 3967747"/>
              <a:gd name="connsiteX0" fmla="*/ 3961821 w 6207871"/>
              <a:gd name="connsiteY0" fmla="*/ 381 h 3981196"/>
              <a:gd name="connsiteX1" fmla="*/ 6207871 w 6207871"/>
              <a:gd name="connsiteY1" fmla="*/ 0 h 3981196"/>
              <a:gd name="connsiteX2" fmla="*/ 6207871 w 6207871"/>
              <a:gd name="connsiteY2" fmla="*/ 3967747 h 3981196"/>
              <a:gd name="connsiteX3" fmla="*/ 0 w 6207871"/>
              <a:gd name="connsiteY3" fmla="*/ 3981196 h 3981196"/>
              <a:gd name="connsiteX4" fmla="*/ 3961821 w 6207871"/>
              <a:gd name="connsiteY4" fmla="*/ 381 h 3981196"/>
              <a:gd name="connsiteX0" fmla="*/ 3984796 w 6230846"/>
              <a:gd name="connsiteY0" fmla="*/ 381 h 3981196"/>
              <a:gd name="connsiteX1" fmla="*/ 6230846 w 6230846"/>
              <a:gd name="connsiteY1" fmla="*/ 0 h 3981196"/>
              <a:gd name="connsiteX2" fmla="*/ 6230846 w 6230846"/>
              <a:gd name="connsiteY2" fmla="*/ 3967747 h 3981196"/>
              <a:gd name="connsiteX3" fmla="*/ 0 w 6230846"/>
              <a:gd name="connsiteY3" fmla="*/ 3981196 h 3981196"/>
              <a:gd name="connsiteX4" fmla="*/ 3984796 w 6230846"/>
              <a:gd name="connsiteY4" fmla="*/ 381 h 3981196"/>
              <a:gd name="connsiteX0" fmla="*/ 3984796 w 8344852"/>
              <a:gd name="connsiteY0" fmla="*/ 381 h 3981196"/>
              <a:gd name="connsiteX1" fmla="*/ 8344852 w 8344852"/>
              <a:gd name="connsiteY1" fmla="*/ 0 h 3981196"/>
              <a:gd name="connsiteX2" fmla="*/ 6230846 w 8344852"/>
              <a:gd name="connsiteY2" fmla="*/ 3967747 h 3981196"/>
              <a:gd name="connsiteX3" fmla="*/ 0 w 8344852"/>
              <a:gd name="connsiteY3" fmla="*/ 3981196 h 3981196"/>
              <a:gd name="connsiteX4" fmla="*/ 3984796 w 8344852"/>
              <a:gd name="connsiteY4" fmla="*/ 381 h 3981196"/>
              <a:gd name="connsiteX0" fmla="*/ 3984796 w 8344852"/>
              <a:gd name="connsiteY0" fmla="*/ 381 h 3981196"/>
              <a:gd name="connsiteX1" fmla="*/ 8344852 w 8344852"/>
              <a:gd name="connsiteY1" fmla="*/ 0 h 3981196"/>
              <a:gd name="connsiteX2" fmla="*/ 8344852 w 8344852"/>
              <a:gd name="connsiteY2" fmla="*/ 3967748 h 3981196"/>
              <a:gd name="connsiteX3" fmla="*/ 0 w 8344852"/>
              <a:gd name="connsiteY3" fmla="*/ 3981196 h 3981196"/>
              <a:gd name="connsiteX4" fmla="*/ 3984796 w 8344852"/>
              <a:gd name="connsiteY4" fmla="*/ 381 h 3981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4852" h="3981196">
                <a:moveTo>
                  <a:pt x="3984796" y="381"/>
                </a:moveTo>
                <a:lnTo>
                  <a:pt x="8344852" y="0"/>
                </a:lnTo>
                <a:lnTo>
                  <a:pt x="8344852" y="3967748"/>
                </a:lnTo>
                <a:lnTo>
                  <a:pt x="0" y="3981196"/>
                </a:lnTo>
                <a:lnTo>
                  <a:pt x="3984796" y="381"/>
                </a:ln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19" name="Rechteck 9">
            <a:extLst>
              <a:ext uri="{FF2B5EF4-FFF2-40B4-BE49-F238E27FC236}">
                <a16:creationId xmlns:a16="http://schemas.microsoft.com/office/drawing/2014/main" id="{9FD71789-74E3-45C9-B1BA-98AEA75CF44C}"/>
              </a:ext>
            </a:extLst>
          </p:cNvPr>
          <p:cNvSpPr/>
          <p:nvPr userDrawn="1"/>
        </p:nvSpPr>
        <p:spPr>
          <a:xfrm>
            <a:off x="-1" y="3692352"/>
            <a:ext cx="9555747" cy="3185710"/>
          </a:xfrm>
          <a:custGeom>
            <a:avLst/>
            <a:gdLst>
              <a:gd name="connsiteX0" fmla="*/ 0 w 8810492"/>
              <a:gd name="connsiteY0" fmla="*/ 0 h 2937256"/>
              <a:gd name="connsiteX1" fmla="*/ 8810492 w 8810492"/>
              <a:gd name="connsiteY1" fmla="*/ 0 h 2937256"/>
              <a:gd name="connsiteX2" fmla="*/ 8810492 w 8810492"/>
              <a:gd name="connsiteY2" fmla="*/ 2937256 h 2937256"/>
              <a:gd name="connsiteX3" fmla="*/ 0 w 8810492"/>
              <a:gd name="connsiteY3" fmla="*/ 2937256 h 2937256"/>
              <a:gd name="connsiteX4" fmla="*/ 0 w 8810492"/>
              <a:gd name="connsiteY4" fmla="*/ 0 h 2937256"/>
              <a:gd name="connsiteX0" fmla="*/ 0 w 8810492"/>
              <a:gd name="connsiteY0" fmla="*/ 0 h 2937256"/>
              <a:gd name="connsiteX1" fmla="*/ 5858286 w 8810492"/>
              <a:gd name="connsiteY1" fmla="*/ 0 h 2937256"/>
              <a:gd name="connsiteX2" fmla="*/ 8810492 w 8810492"/>
              <a:gd name="connsiteY2" fmla="*/ 2937256 h 2937256"/>
              <a:gd name="connsiteX3" fmla="*/ 0 w 8810492"/>
              <a:gd name="connsiteY3" fmla="*/ 2937256 h 2937256"/>
              <a:gd name="connsiteX4" fmla="*/ 0 w 8810492"/>
              <a:gd name="connsiteY4" fmla="*/ 0 h 293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492" h="2937256">
                <a:moveTo>
                  <a:pt x="0" y="0"/>
                </a:moveTo>
                <a:lnTo>
                  <a:pt x="5858286" y="0"/>
                </a:lnTo>
                <a:lnTo>
                  <a:pt x="8810492" y="2937256"/>
                </a:lnTo>
                <a:lnTo>
                  <a:pt x="0" y="2937256"/>
                </a:lnTo>
                <a:lnTo>
                  <a:pt x="0" y="0"/>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de-DE" dirty="0"/>
              <a:t> </a:t>
            </a:r>
          </a:p>
        </p:txBody>
      </p:sp>
      <p:sp>
        <p:nvSpPr>
          <p:cNvPr id="20" name="Rechteck 8">
            <a:extLst>
              <a:ext uri="{FF2B5EF4-FFF2-40B4-BE49-F238E27FC236}">
                <a16:creationId xmlns:a16="http://schemas.microsoft.com/office/drawing/2014/main" id="{E0A106CA-E2A4-4455-BD1E-8B7BA6CDC669}"/>
              </a:ext>
            </a:extLst>
          </p:cNvPr>
          <p:cNvSpPr/>
          <p:nvPr userDrawn="1"/>
        </p:nvSpPr>
        <p:spPr>
          <a:xfrm>
            <a:off x="-709" y="2302249"/>
            <a:ext cx="6020777" cy="4581946"/>
          </a:xfrm>
          <a:custGeom>
            <a:avLst/>
            <a:gdLst>
              <a:gd name="connsiteX0" fmla="*/ 0 w 3587931"/>
              <a:gd name="connsiteY0" fmla="*/ 0 h 5307874"/>
              <a:gd name="connsiteX1" fmla="*/ 3587931 w 3587931"/>
              <a:gd name="connsiteY1" fmla="*/ 0 h 5307874"/>
              <a:gd name="connsiteX2" fmla="*/ 3587931 w 3587931"/>
              <a:gd name="connsiteY2" fmla="*/ 5307874 h 5307874"/>
              <a:gd name="connsiteX3" fmla="*/ 0 w 3587931"/>
              <a:gd name="connsiteY3" fmla="*/ 5307874 h 5307874"/>
              <a:gd name="connsiteX4" fmla="*/ 0 w 3587931"/>
              <a:gd name="connsiteY4" fmla="*/ 0 h 5307874"/>
              <a:gd name="connsiteX0" fmla="*/ 0 w 3587931"/>
              <a:gd name="connsiteY0" fmla="*/ 0 h 5307874"/>
              <a:gd name="connsiteX1" fmla="*/ 3587931 w 3587931"/>
              <a:gd name="connsiteY1" fmla="*/ 0 h 5307874"/>
              <a:gd name="connsiteX2" fmla="*/ 3587931 w 3587931"/>
              <a:gd name="connsiteY2" fmla="*/ 3657600 h 5307874"/>
              <a:gd name="connsiteX3" fmla="*/ 3587931 w 3587931"/>
              <a:gd name="connsiteY3" fmla="*/ 5307874 h 5307874"/>
              <a:gd name="connsiteX4" fmla="*/ 0 w 3587931"/>
              <a:gd name="connsiteY4" fmla="*/ 5307874 h 5307874"/>
              <a:gd name="connsiteX5" fmla="*/ 0 w 3587931"/>
              <a:gd name="connsiteY5" fmla="*/ 0 h 5307874"/>
              <a:gd name="connsiteX0" fmla="*/ 0 w 3587931"/>
              <a:gd name="connsiteY0" fmla="*/ 0 h 5307874"/>
              <a:gd name="connsiteX1" fmla="*/ 1463039 w 3587931"/>
              <a:gd name="connsiteY1" fmla="*/ 1445623 h 5307874"/>
              <a:gd name="connsiteX2" fmla="*/ 3587931 w 3587931"/>
              <a:gd name="connsiteY2" fmla="*/ 3657600 h 5307874"/>
              <a:gd name="connsiteX3" fmla="*/ 3587931 w 3587931"/>
              <a:gd name="connsiteY3" fmla="*/ 5307874 h 5307874"/>
              <a:gd name="connsiteX4" fmla="*/ 0 w 3587931"/>
              <a:gd name="connsiteY4" fmla="*/ 5307874 h 5307874"/>
              <a:gd name="connsiteX5" fmla="*/ 0 w 3587931"/>
              <a:gd name="connsiteY5" fmla="*/ 0 h 5307874"/>
              <a:gd name="connsiteX0" fmla="*/ 0 w 3622765"/>
              <a:gd name="connsiteY0" fmla="*/ 0 h 5307874"/>
              <a:gd name="connsiteX1" fmla="*/ 1463039 w 3622765"/>
              <a:gd name="connsiteY1" fmla="*/ 1445623 h 5307874"/>
              <a:gd name="connsiteX2" fmla="*/ 3622765 w 3622765"/>
              <a:gd name="connsiteY2" fmla="*/ 3614057 h 5307874"/>
              <a:gd name="connsiteX3" fmla="*/ 3587931 w 3622765"/>
              <a:gd name="connsiteY3" fmla="*/ 5307874 h 5307874"/>
              <a:gd name="connsiteX4" fmla="*/ 0 w 3622765"/>
              <a:gd name="connsiteY4" fmla="*/ 5307874 h 5307874"/>
              <a:gd name="connsiteX5" fmla="*/ 0 w 3622765"/>
              <a:gd name="connsiteY5" fmla="*/ 0 h 5307874"/>
              <a:gd name="connsiteX0" fmla="*/ 0 w 3622765"/>
              <a:gd name="connsiteY0" fmla="*/ 0 h 5307874"/>
              <a:gd name="connsiteX1" fmla="*/ 1463039 w 3622765"/>
              <a:gd name="connsiteY1" fmla="*/ 1445623 h 5307874"/>
              <a:gd name="connsiteX2" fmla="*/ 3622765 w 3622765"/>
              <a:gd name="connsiteY2" fmla="*/ 3614057 h 5307874"/>
              <a:gd name="connsiteX3" fmla="*/ 3622765 w 3622765"/>
              <a:gd name="connsiteY3" fmla="*/ 5307874 h 5307874"/>
              <a:gd name="connsiteX4" fmla="*/ 0 w 3622765"/>
              <a:gd name="connsiteY4" fmla="*/ 5307874 h 5307874"/>
              <a:gd name="connsiteX5" fmla="*/ 0 w 3622765"/>
              <a:gd name="connsiteY5" fmla="*/ 0 h 5307874"/>
              <a:gd name="connsiteX0" fmla="*/ 0 w 3622765"/>
              <a:gd name="connsiteY0" fmla="*/ 0 h 5307874"/>
              <a:gd name="connsiteX1" fmla="*/ 1463039 w 3622765"/>
              <a:gd name="connsiteY1" fmla="*/ 1445623 h 5307874"/>
              <a:gd name="connsiteX2" fmla="*/ 3578520 w 3622765"/>
              <a:gd name="connsiteY2" fmla="*/ 3614057 h 5307874"/>
              <a:gd name="connsiteX3" fmla="*/ 3622765 w 3622765"/>
              <a:gd name="connsiteY3" fmla="*/ 5307874 h 5307874"/>
              <a:gd name="connsiteX4" fmla="*/ 0 w 3622765"/>
              <a:gd name="connsiteY4" fmla="*/ 5307874 h 5307874"/>
              <a:gd name="connsiteX5" fmla="*/ 0 w 3622765"/>
              <a:gd name="connsiteY5" fmla="*/ 0 h 5307874"/>
              <a:gd name="connsiteX0" fmla="*/ 0 w 3593268"/>
              <a:gd name="connsiteY0" fmla="*/ 0 h 5307874"/>
              <a:gd name="connsiteX1" fmla="*/ 1463039 w 3593268"/>
              <a:gd name="connsiteY1" fmla="*/ 1445623 h 5307874"/>
              <a:gd name="connsiteX2" fmla="*/ 3578520 w 3593268"/>
              <a:gd name="connsiteY2" fmla="*/ 3614057 h 5307874"/>
              <a:gd name="connsiteX3" fmla="*/ 3593268 w 3593268"/>
              <a:gd name="connsiteY3" fmla="*/ 5307874 h 5307874"/>
              <a:gd name="connsiteX4" fmla="*/ 0 w 3593268"/>
              <a:gd name="connsiteY4" fmla="*/ 5307874 h 5307874"/>
              <a:gd name="connsiteX5" fmla="*/ 0 w 3593268"/>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63771 w 3578520"/>
              <a:gd name="connsiteY3" fmla="*/ 5307874 h 5307874"/>
              <a:gd name="connsiteX4" fmla="*/ 0 w 3578520"/>
              <a:gd name="connsiteY4" fmla="*/ 5307874 h 5307874"/>
              <a:gd name="connsiteX5" fmla="*/ 0 w 3578520"/>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71146 w 3578520"/>
              <a:gd name="connsiteY3" fmla="*/ 5307874 h 5307874"/>
              <a:gd name="connsiteX4" fmla="*/ 0 w 3578520"/>
              <a:gd name="connsiteY4" fmla="*/ 5307874 h 5307874"/>
              <a:gd name="connsiteX5" fmla="*/ 0 w 3578520"/>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78520 w 3578520"/>
              <a:gd name="connsiteY3" fmla="*/ 5307874 h 5307874"/>
              <a:gd name="connsiteX4" fmla="*/ 0 w 3578520"/>
              <a:gd name="connsiteY4" fmla="*/ 5307874 h 5307874"/>
              <a:gd name="connsiteX5" fmla="*/ 0 w 3578520"/>
              <a:gd name="connsiteY5" fmla="*/ 0 h 5307874"/>
              <a:gd name="connsiteX0" fmla="*/ 0 w 3599785"/>
              <a:gd name="connsiteY0" fmla="*/ 0 h 3872478"/>
              <a:gd name="connsiteX1" fmla="*/ 1484304 w 3599785"/>
              <a:gd name="connsiteY1" fmla="*/ 10227 h 3872478"/>
              <a:gd name="connsiteX2" fmla="*/ 3599785 w 3599785"/>
              <a:gd name="connsiteY2" fmla="*/ 2178661 h 3872478"/>
              <a:gd name="connsiteX3" fmla="*/ 3599785 w 3599785"/>
              <a:gd name="connsiteY3" fmla="*/ 3872478 h 3872478"/>
              <a:gd name="connsiteX4" fmla="*/ 21265 w 3599785"/>
              <a:gd name="connsiteY4" fmla="*/ 3872478 h 3872478"/>
              <a:gd name="connsiteX5" fmla="*/ 0 w 3599785"/>
              <a:gd name="connsiteY5" fmla="*/ 0 h 3872478"/>
              <a:gd name="connsiteX0" fmla="*/ 0 w 3599785"/>
              <a:gd name="connsiteY0" fmla="*/ 0 h 4223352"/>
              <a:gd name="connsiteX1" fmla="*/ 1484304 w 3599785"/>
              <a:gd name="connsiteY1" fmla="*/ 10227 h 4223352"/>
              <a:gd name="connsiteX2" fmla="*/ 3599785 w 3599785"/>
              <a:gd name="connsiteY2" fmla="*/ 2178661 h 4223352"/>
              <a:gd name="connsiteX3" fmla="*/ 3589153 w 3599785"/>
              <a:gd name="connsiteY3" fmla="*/ 4223352 h 4223352"/>
              <a:gd name="connsiteX4" fmla="*/ 21265 w 3599785"/>
              <a:gd name="connsiteY4" fmla="*/ 3872478 h 4223352"/>
              <a:gd name="connsiteX5" fmla="*/ 0 w 3599785"/>
              <a:gd name="connsiteY5" fmla="*/ 0 h 4223352"/>
              <a:gd name="connsiteX0" fmla="*/ 0 w 3599785"/>
              <a:gd name="connsiteY0" fmla="*/ 0 h 4223352"/>
              <a:gd name="connsiteX1" fmla="*/ 1484304 w 3599785"/>
              <a:gd name="connsiteY1" fmla="*/ 10227 h 4223352"/>
              <a:gd name="connsiteX2" fmla="*/ 3599785 w 3599785"/>
              <a:gd name="connsiteY2" fmla="*/ 2178661 h 4223352"/>
              <a:gd name="connsiteX3" fmla="*/ 3589153 w 3599785"/>
              <a:gd name="connsiteY3" fmla="*/ 4223352 h 4223352"/>
              <a:gd name="connsiteX4" fmla="*/ 0 w 3599785"/>
              <a:gd name="connsiteY4" fmla="*/ 4212720 h 4223352"/>
              <a:gd name="connsiteX5" fmla="*/ 0 w 3599785"/>
              <a:gd name="connsiteY5" fmla="*/ 0 h 4223352"/>
              <a:gd name="connsiteX0" fmla="*/ 0 w 3599785"/>
              <a:gd name="connsiteY0" fmla="*/ 7190 h 4230542"/>
              <a:gd name="connsiteX1" fmla="*/ 1484304 w 3599785"/>
              <a:gd name="connsiteY1" fmla="*/ 0 h 4230542"/>
              <a:gd name="connsiteX2" fmla="*/ 3599785 w 3599785"/>
              <a:gd name="connsiteY2" fmla="*/ 2185851 h 4230542"/>
              <a:gd name="connsiteX3" fmla="*/ 3589153 w 3599785"/>
              <a:gd name="connsiteY3" fmla="*/ 4230542 h 4230542"/>
              <a:gd name="connsiteX4" fmla="*/ 0 w 3599785"/>
              <a:gd name="connsiteY4" fmla="*/ 4219910 h 4230542"/>
              <a:gd name="connsiteX5" fmla="*/ 0 w 3599785"/>
              <a:gd name="connsiteY5" fmla="*/ 7190 h 4230542"/>
              <a:gd name="connsiteX0" fmla="*/ 0 w 3607160"/>
              <a:gd name="connsiteY0" fmla="*/ 14564 h 4230542"/>
              <a:gd name="connsiteX1" fmla="*/ 1491679 w 3607160"/>
              <a:gd name="connsiteY1" fmla="*/ 0 h 4230542"/>
              <a:gd name="connsiteX2" fmla="*/ 3607160 w 3607160"/>
              <a:gd name="connsiteY2" fmla="*/ 2185851 h 4230542"/>
              <a:gd name="connsiteX3" fmla="*/ 3596528 w 3607160"/>
              <a:gd name="connsiteY3" fmla="*/ 4230542 h 4230542"/>
              <a:gd name="connsiteX4" fmla="*/ 7375 w 3607160"/>
              <a:gd name="connsiteY4" fmla="*/ 4219910 h 4230542"/>
              <a:gd name="connsiteX5" fmla="*/ 0 w 3607160"/>
              <a:gd name="connsiteY5" fmla="*/ 14564 h 4230542"/>
              <a:gd name="connsiteX0" fmla="*/ 709 w 3600495"/>
              <a:gd name="connsiteY0" fmla="*/ 0 h 4407707"/>
              <a:gd name="connsiteX1" fmla="*/ 1485014 w 3600495"/>
              <a:gd name="connsiteY1" fmla="*/ 177165 h 4407707"/>
              <a:gd name="connsiteX2" fmla="*/ 3600495 w 3600495"/>
              <a:gd name="connsiteY2" fmla="*/ 2363016 h 4407707"/>
              <a:gd name="connsiteX3" fmla="*/ 3589863 w 3600495"/>
              <a:gd name="connsiteY3" fmla="*/ 4407707 h 4407707"/>
              <a:gd name="connsiteX4" fmla="*/ 710 w 3600495"/>
              <a:gd name="connsiteY4" fmla="*/ 4397075 h 4407707"/>
              <a:gd name="connsiteX5" fmla="*/ 709 w 3600495"/>
              <a:gd name="connsiteY5" fmla="*/ 0 h 4407707"/>
              <a:gd name="connsiteX0" fmla="*/ 709 w 3600495"/>
              <a:gd name="connsiteY0" fmla="*/ 0 h 4230727"/>
              <a:gd name="connsiteX1" fmla="*/ 1485014 w 3600495"/>
              <a:gd name="connsiteY1" fmla="*/ 185 h 4230727"/>
              <a:gd name="connsiteX2" fmla="*/ 3600495 w 3600495"/>
              <a:gd name="connsiteY2" fmla="*/ 2186036 h 4230727"/>
              <a:gd name="connsiteX3" fmla="*/ 3589863 w 3600495"/>
              <a:gd name="connsiteY3" fmla="*/ 4230727 h 4230727"/>
              <a:gd name="connsiteX4" fmla="*/ 710 w 3600495"/>
              <a:gd name="connsiteY4" fmla="*/ 4220095 h 4230727"/>
              <a:gd name="connsiteX5" fmla="*/ 709 w 3600495"/>
              <a:gd name="connsiteY5" fmla="*/ 0 h 4230727"/>
              <a:gd name="connsiteX0" fmla="*/ 709 w 5551215"/>
              <a:gd name="connsiteY0" fmla="*/ 0 h 4232550"/>
              <a:gd name="connsiteX1" fmla="*/ 1485014 w 5551215"/>
              <a:gd name="connsiteY1" fmla="*/ 185 h 4232550"/>
              <a:gd name="connsiteX2" fmla="*/ 5551215 w 5551215"/>
              <a:gd name="connsiteY2" fmla="*/ 4232550 h 4232550"/>
              <a:gd name="connsiteX3" fmla="*/ 3589863 w 5551215"/>
              <a:gd name="connsiteY3" fmla="*/ 4230727 h 4232550"/>
              <a:gd name="connsiteX4" fmla="*/ 710 w 5551215"/>
              <a:gd name="connsiteY4" fmla="*/ 4220095 h 4232550"/>
              <a:gd name="connsiteX5" fmla="*/ 709 w 5551215"/>
              <a:gd name="connsiteY5" fmla="*/ 0 h 4232550"/>
              <a:gd name="connsiteX0" fmla="*/ 709 w 5551215"/>
              <a:gd name="connsiteY0" fmla="*/ 0 h 4232550"/>
              <a:gd name="connsiteX1" fmla="*/ 1485014 w 5551215"/>
              <a:gd name="connsiteY1" fmla="*/ 185 h 4232550"/>
              <a:gd name="connsiteX2" fmla="*/ 5551215 w 5551215"/>
              <a:gd name="connsiteY2" fmla="*/ 4232550 h 4232550"/>
              <a:gd name="connsiteX3" fmla="*/ 710 w 5551215"/>
              <a:gd name="connsiteY3" fmla="*/ 4220095 h 4232550"/>
              <a:gd name="connsiteX4" fmla="*/ 709 w 5551215"/>
              <a:gd name="connsiteY4" fmla="*/ 0 h 4232550"/>
              <a:gd name="connsiteX0" fmla="*/ 709 w 5551215"/>
              <a:gd name="connsiteY0" fmla="*/ 0 h 4224599"/>
              <a:gd name="connsiteX1" fmla="*/ 1485014 w 5551215"/>
              <a:gd name="connsiteY1" fmla="*/ 185 h 4224599"/>
              <a:gd name="connsiteX2" fmla="*/ 5551215 w 5551215"/>
              <a:gd name="connsiteY2" fmla="*/ 4224599 h 4224599"/>
              <a:gd name="connsiteX3" fmla="*/ 710 w 5551215"/>
              <a:gd name="connsiteY3" fmla="*/ 4220095 h 4224599"/>
              <a:gd name="connsiteX4" fmla="*/ 709 w 5551215"/>
              <a:gd name="connsiteY4" fmla="*/ 0 h 422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215" h="4224599">
                <a:moveTo>
                  <a:pt x="709" y="0"/>
                </a:moveTo>
                <a:lnTo>
                  <a:pt x="1485014" y="185"/>
                </a:lnTo>
                <a:lnTo>
                  <a:pt x="5551215" y="4224599"/>
                </a:lnTo>
                <a:lnTo>
                  <a:pt x="710" y="4220095"/>
                </a:lnTo>
                <a:cubicBezTo>
                  <a:pt x="-1748" y="2818313"/>
                  <a:pt x="3167" y="1401782"/>
                  <a:pt x="70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21" name="Grafik 2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23" name="Grafik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83194196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el und ein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a:t>Titelmasterformat durch Klicken bearbeiten</a:t>
            </a:r>
            <a:endParaRPr lang="de-DE" dirty="0"/>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de-DE"/>
              <a:t>Formatvorlagen des Textmasters bearbeiten</a:t>
            </a:r>
          </a:p>
        </p:txBody>
      </p:sp>
    </p:spTree>
    <p:extLst>
      <p:ext uri="{BB962C8B-B14F-4D97-AF65-F5344CB8AC3E}">
        <p14:creationId xmlns:p14="http://schemas.microsoft.com/office/powerpoint/2010/main" val="168778493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und 2 Inhalte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Inhaltsplatzhalter 3"/>
          <p:cNvSpPr>
            <a:spLocks noGrp="1"/>
          </p:cNvSpPr>
          <p:nvPr>
            <p:ph sz="quarter" idx="14"/>
          </p:nvPr>
        </p:nvSpPr>
        <p:spPr>
          <a:xfrm>
            <a:off x="874713" y="1481138"/>
            <a:ext cx="519588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quarter" idx="15"/>
          </p:nvPr>
        </p:nvSpPr>
        <p:spPr>
          <a:xfrm>
            <a:off x="6267450" y="1481138"/>
            <a:ext cx="519588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9827504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und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207010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8070849" y="1484314"/>
            <a:ext cx="3384549"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69992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6635547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 und Inhalt und Bild_qu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0" y="4101152"/>
            <a:ext cx="12191999" cy="2028186"/>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10580687" cy="2398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7843252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und Inhalt und Bild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8070849" y="1484314"/>
            <a:ext cx="4121151" cy="4645024"/>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69992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97844449"/>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el und 3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Titelmasterformat durch Klicken bearbeiten</a:t>
            </a:r>
            <a:endParaRPr lang="de-DE" dirty="0"/>
          </a:p>
        </p:txBody>
      </p:sp>
      <p:sp>
        <p:nvSpPr>
          <p:cNvPr id="4" name="Inhaltsplatzhalter 3"/>
          <p:cNvSpPr>
            <a:spLocks noGrp="1"/>
          </p:cNvSpPr>
          <p:nvPr>
            <p:ph sz="quarter" idx="13"/>
          </p:nvPr>
        </p:nvSpPr>
        <p:spPr>
          <a:xfrm>
            <a:off x="874713" y="1481138"/>
            <a:ext cx="339883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quarter" idx="14"/>
          </p:nvPr>
        </p:nvSpPr>
        <p:spPr>
          <a:xfrm>
            <a:off x="4457699" y="1481138"/>
            <a:ext cx="3416301"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quarter" idx="15"/>
          </p:nvPr>
        </p:nvSpPr>
        <p:spPr>
          <a:xfrm>
            <a:off x="8070850" y="1481138"/>
            <a:ext cx="3384550"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0782421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_TUD_weiß-blau">
    <p:spTree>
      <p:nvGrpSpPr>
        <p:cNvPr id="1" name=""/>
        <p:cNvGrpSpPr/>
        <p:nvPr/>
      </p:nvGrpSpPr>
      <p:grpSpPr>
        <a:xfrm>
          <a:off x="0" y="0"/>
          <a:ext cx="0" cy="0"/>
          <a:chOff x="0" y="0"/>
          <a:chExt cx="0" cy="0"/>
        </a:xfrm>
      </p:grpSpPr>
      <p:pic>
        <p:nvPicPr>
          <p:cNvPr id="14" name="Grafik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
        <p:nvSpPr>
          <p:cNvPr id="13" name="Rechteck 12"/>
          <p:cNvSpPr/>
          <p:nvPr/>
        </p:nvSpPr>
        <p:spPr>
          <a:xfrm>
            <a:off x="0" y="1204912"/>
            <a:ext cx="12192000" cy="5653089"/>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9"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20"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21"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22"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23"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spTree>
    <p:extLst>
      <p:ext uri="{BB962C8B-B14F-4D97-AF65-F5344CB8AC3E}">
        <p14:creationId xmlns:p14="http://schemas.microsoft.com/office/powerpoint/2010/main" val="213432081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el und 4 Inhalte">
    <p:spTree>
      <p:nvGrpSpPr>
        <p:cNvPr id="1" name=""/>
        <p:cNvGrpSpPr/>
        <p:nvPr/>
      </p:nvGrpSpPr>
      <p:grpSpPr>
        <a:xfrm>
          <a:off x="0" y="0"/>
          <a:ext cx="0" cy="0"/>
          <a:chOff x="0" y="0"/>
          <a:chExt cx="0" cy="0"/>
        </a:xfrm>
      </p:grpSpPr>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Titelmasterformat durch Klicken bearbeiten</a:t>
            </a:r>
          </a:p>
        </p:txBody>
      </p:sp>
      <p:sp>
        <p:nvSpPr>
          <p:cNvPr id="5" name="Inhaltsplatzhalter 4"/>
          <p:cNvSpPr>
            <a:spLocks noGrp="1"/>
          </p:cNvSpPr>
          <p:nvPr>
            <p:ph sz="quarter" idx="16"/>
          </p:nvPr>
        </p:nvSpPr>
        <p:spPr>
          <a:xfrm>
            <a:off x="5365750" y="1484313"/>
            <a:ext cx="6089650"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7880429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2 Titel und 2 Inhalte">
    <p:spTree>
      <p:nvGrpSpPr>
        <p:cNvPr id="1" name=""/>
        <p:cNvGrpSpPr/>
        <p:nvPr/>
      </p:nvGrpSpPr>
      <p:grpSpPr>
        <a:xfrm>
          <a:off x="0" y="0"/>
          <a:ext cx="0" cy="0"/>
          <a:chOff x="0" y="0"/>
          <a:chExt cx="0" cy="0"/>
        </a:xfrm>
      </p:grpSpPr>
      <p:sp>
        <p:nvSpPr>
          <p:cNvPr id="7" name="Titel 1"/>
          <p:cNvSpPr txBox="1">
            <a:spLocks/>
          </p:cNvSpPr>
          <p:nvPr/>
        </p:nvSpPr>
        <p:spPr>
          <a:xfrm>
            <a:off x="6267450" y="368305"/>
            <a:ext cx="5046135" cy="662147"/>
          </a:xfrm>
          <a:prstGeom prst="rect">
            <a:avLst/>
          </a:prstGeom>
          <a:ln>
            <a:noFill/>
          </a:ln>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sz="2400" dirty="0">
                <a:solidFill>
                  <a:schemeClr val="accent1"/>
                </a:solidFill>
              </a:rPr>
              <a:t>Titelmasterformat durch Klicken bearbeiten</a:t>
            </a:r>
          </a:p>
        </p:txBody>
      </p:sp>
      <p:sp>
        <p:nvSpPr>
          <p:cNvPr id="3" name="Titel 2"/>
          <p:cNvSpPr>
            <a:spLocks noGrp="1"/>
          </p:cNvSpPr>
          <p:nvPr>
            <p:ph type="title"/>
          </p:nvPr>
        </p:nvSpPr>
        <p:spPr>
          <a:xfrm>
            <a:off x="874712" y="367507"/>
            <a:ext cx="5195887" cy="662781"/>
          </a:xfrm>
        </p:spPr>
        <p:txBody>
          <a:bodyPr/>
          <a:lstStyle/>
          <a:p>
            <a:r>
              <a:rPr lang="de-DE"/>
              <a:t>Titelmasterformat durch Klicken bearbeiten</a:t>
            </a:r>
            <a:endParaRPr lang="de-DE" dirty="0"/>
          </a:p>
        </p:txBody>
      </p:sp>
      <p:sp>
        <p:nvSpPr>
          <p:cNvPr id="4" name="Inhaltsplatzhalter 3"/>
          <p:cNvSpPr>
            <a:spLocks noGrp="1"/>
          </p:cNvSpPr>
          <p:nvPr>
            <p:ph sz="quarter" idx="12"/>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3"/>
          <p:cNvSpPr>
            <a:spLocks noGrp="1"/>
          </p:cNvSpPr>
          <p:nvPr>
            <p:ph sz="quarter" idx="13"/>
          </p:nvPr>
        </p:nvSpPr>
        <p:spPr>
          <a:xfrm>
            <a:off x="6273895" y="1486586"/>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509209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el und 18 Bilder">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19" name="Bildplatzhalter 2"/>
          <p:cNvSpPr>
            <a:spLocks noGrp="1"/>
          </p:cNvSpPr>
          <p:nvPr>
            <p:ph type="pic" sz="quarter" idx="10"/>
          </p:nvPr>
        </p:nvSpPr>
        <p:spPr>
          <a:xfrm>
            <a:off x="879785"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0" name="Bildplatzhalter 2"/>
          <p:cNvSpPr>
            <a:spLocks noGrp="1"/>
          </p:cNvSpPr>
          <p:nvPr>
            <p:ph type="pic" sz="quarter" idx="11"/>
          </p:nvPr>
        </p:nvSpPr>
        <p:spPr>
          <a:xfrm>
            <a:off x="2579023"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1" name="Bildplatzhalter 2"/>
          <p:cNvSpPr>
            <a:spLocks noGrp="1"/>
          </p:cNvSpPr>
          <p:nvPr>
            <p:ph type="pic" sz="quarter" idx="12"/>
          </p:nvPr>
        </p:nvSpPr>
        <p:spPr>
          <a:xfrm>
            <a:off x="4278261"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2" name="Bildplatzhalter 2"/>
          <p:cNvSpPr>
            <a:spLocks noGrp="1"/>
          </p:cNvSpPr>
          <p:nvPr>
            <p:ph type="pic" sz="quarter" idx="13"/>
          </p:nvPr>
        </p:nvSpPr>
        <p:spPr>
          <a:xfrm>
            <a:off x="5977499"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3" name="Bildplatzhalter 2"/>
          <p:cNvSpPr>
            <a:spLocks noGrp="1"/>
          </p:cNvSpPr>
          <p:nvPr>
            <p:ph type="pic" sz="quarter" idx="14"/>
          </p:nvPr>
        </p:nvSpPr>
        <p:spPr>
          <a:xfrm>
            <a:off x="7676735" y="1037468"/>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24" name="Bildplatzhalter 2"/>
          <p:cNvSpPr>
            <a:spLocks noGrp="1"/>
          </p:cNvSpPr>
          <p:nvPr>
            <p:ph type="pic" sz="quarter" idx="15"/>
          </p:nvPr>
        </p:nvSpPr>
        <p:spPr>
          <a:xfrm>
            <a:off x="887333"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5" name="Bildplatzhalter 2"/>
          <p:cNvSpPr>
            <a:spLocks noGrp="1"/>
          </p:cNvSpPr>
          <p:nvPr>
            <p:ph type="pic" sz="quarter" idx="16"/>
          </p:nvPr>
        </p:nvSpPr>
        <p:spPr>
          <a:xfrm>
            <a:off x="2586571"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6" name="Bildplatzhalter 2"/>
          <p:cNvSpPr>
            <a:spLocks noGrp="1"/>
          </p:cNvSpPr>
          <p:nvPr>
            <p:ph type="pic" sz="quarter" idx="17"/>
          </p:nvPr>
        </p:nvSpPr>
        <p:spPr>
          <a:xfrm>
            <a:off x="4285809"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7" name="Bildplatzhalter 2"/>
          <p:cNvSpPr>
            <a:spLocks noGrp="1"/>
          </p:cNvSpPr>
          <p:nvPr>
            <p:ph type="pic" sz="quarter" idx="18"/>
          </p:nvPr>
        </p:nvSpPr>
        <p:spPr>
          <a:xfrm>
            <a:off x="5985047"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8" name="Bildplatzhalter 2"/>
          <p:cNvSpPr>
            <a:spLocks noGrp="1"/>
          </p:cNvSpPr>
          <p:nvPr>
            <p:ph type="pic" sz="quarter" idx="19"/>
          </p:nvPr>
        </p:nvSpPr>
        <p:spPr>
          <a:xfrm>
            <a:off x="7684283" y="2747059"/>
            <a:ext cx="1566000" cy="1566000"/>
          </a:xfrm>
          <a:prstGeom prst="rect">
            <a:avLst/>
          </a:prstGeom>
          <a:solidFill>
            <a:schemeClr val="bg1">
              <a:lumMod val="95000"/>
            </a:schemeClr>
          </a:solidFill>
        </p:spPr>
        <p:txBody>
          <a:bodyPr/>
          <a:lstStyle/>
          <a:p>
            <a:r>
              <a:rPr lang="de-DE"/>
              <a:t>Bild durch Klicken auf Symbol hinzufügen</a:t>
            </a:r>
          </a:p>
        </p:txBody>
      </p:sp>
      <p:sp>
        <p:nvSpPr>
          <p:cNvPr id="29" name="Bildplatzhalter 2"/>
          <p:cNvSpPr>
            <a:spLocks noGrp="1"/>
          </p:cNvSpPr>
          <p:nvPr>
            <p:ph type="pic" sz="quarter" idx="20"/>
          </p:nvPr>
        </p:nvSpPr>
        <p:spPr>
          <a:xfrm>
            <a:off x="885829"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0" name="Bildplatzhalter 2"/>
          <p:cNvSpPr>
            <a:spLocks noGrp="1"/>
          </p:cNvSpPr>
          <p:nvPr>
            <p:ph type="pic" sz="quarter" idx="21"/>
          </p:nvPr>
        </p:nvSpPr>
        <p:spPr>
          <a:xfrm>
            <a:off x="2585067"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1" name="Bildplatzhalter 2"/>
          <p:cNvSpPr>
            <a:spLocks noGrp="1"/>
          </p:cNvSpPr>
          <p:nvPr>
            <p:ph type="pic" sz="quarter" idx="22"/>
          </p:nvPr>
        </p:nvSpPr>
        <p:spPr>
          <a:xfrm>
            <a:off x="4284305"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2" name="Bildplatzhalter 2"/>
          <p:cNvSpPr>
            <a:spLocks noGrp="1"/>
          </p:cNvSpPr>
          <p:nvPr>
            <p:ph type="pic" sz="quarter" idx="23"/>
          </p:nvPr>
        </p:nvSpPr>
        <p:spPr>
          <a:xfrm>
            <a:off x="5983543"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3" name="Bildplatzhalter 2"/>
          <p:cNvSpPr>
            <a:spLocks noGrp="1"/>
          </p:cNvSpPr>
          <p:nvPr>
            <p:ph type="pic" sz="quarter" idx="24"/>
          </p:nvPr>
        </p:nvSpPr>
        <p:spPr>
          <a:xfrm>
            <a:off x="7682779" y="4447599"/>
            <a:ext cx="1566000" cy="1566000"/>
          </a:xfrm>
          <a:prstGeom prst="rect">
            <a:avLst/>
          </a:prstGeom>
          <a:solidFill>
            <a:schemeClr val="bg1">
              <a:lumMod val="95000"/>
            </a:schemeClr>
          </a:solidFill>
        </p:spPr>
        <p:txBody>
          <a:bodyPr/>
          <a:lstStyle/>
          <a:p>
            <a:r>
              <a:rPr lang="de-DE"/>
              <a:t>Bild durch Klicken auf Symbol hinzufügen</a:t>
            </a:r>
          </a:p>
        </p:txBody>
      </p:sp>
      <p:sp>
        <p:nvSpPr>
          <p:cNvPr id="34" name="Bildplatzhalter 2"/>
          <p:cNvSpPr>
            <a:spLocks noGrp="1"/>
          </p:cNvSpPr>
          <p:nvPr>
            <p:ph type="pic" sz="quarter" idx="25"/>
          </p:nvPr>
        </p:nvSpPr>
        <p:spPr>
          <a:xfrm>
            <a:off x="9385079" y="1037468"/>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35" name="Bildplatzhalter 2"/>
          <p:cNvSpPr>
            <a:spLocks noGrp="1"/>
          </p:cNvSpPr>
          <p:nvPr>
            <p:ph type="pic" sz="quarter" idx="26"/>
          </p:nvPr>
        </p:nvSpPr>
        <p:spPr>
          <a:xfrm>
            <a:off x="9385079" y="2747059"/>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36" name="Bildplatzhalter 2"/>
          <p:cNvSpPr>
            <a:spLocks noGrp="1"/>
          </p:cNvSpPr>
          <p:nvPr>
            <p:ph type="pic" sz="quarter" idx="27"/>
          </p:nvPr>
        </p:nvSpPr>
        <p:spPr>
          <a:xfrm>
            <a:off x="9383575" y="4447599"/>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2445685347"/>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el und 8 Bilder">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3" name="Bildplatzhalter 2"/>
          <p:cNvSpPr>
            <a:spLocks noGrp="1"/>
          </p:cNvSpPr>
          <p:nvPr>
            <p:ph type="pic" sz="quarter" idx="10"/>
          </p:nvPr>
        </p:nvSpPr>
        <p:spPr>
          <a:xfrm>
            <a:off x="879785"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9" name="Bildplatzhalter 2"/>
          <p:cNvSpPr>
            <a:spLocks noGrp="1"/>
          </p:cNvSpPr>
          <p:nvPr>
            <p:ph type="pic" sz="quarter" idx="11"/>
          </p:nvPr>
        </p:nvSpPr>
        <p:spPr>
          <a:xfrm>
            <a:off x="3575257"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0" name="Bildplatzhalter 2"/>
          <p:cNvSpPr>
            <a:spLocks noGrp="1"/>
          </p:cNvSpPr>
          <p:nvPr>
            <p:ph type="pic" sz="quarter" idx="12"/>
          </p:nvPr>
        </p:nvSpPr>
        <p:spPr>
          <a:xfrm>
            <a:off x="6270729"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1" name="Bildplatzhalter 2"/>
          <p:cNvSpPr>
            <a:spLocks noGrp="1"/>
          </p:cNvSpPr>
          <p:nvPr>
            <p:ph type="pic" sz="quarter" idx="13"/>
          </p:nvPr>
        </p:nvSpPr>
        <p:spPr>
          <a:xfrm>
            <a:off x="8966200"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2" name="Bildplatzhalter 2"/>
          <p:cNvSpPr>
            <a:spLocks noGrp="1"/>
          </p:cNvSpPr>
          <p:nvPr>
            <p:ph type="pic" sz="quarter" idx="14"/>
          </p:nvPr>
        </p:nvSpPr>
        <p:spPr>
          <a:xfrm>
            <a:off x="880142"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3" name="Bildplatzhalter 2"/>
          <p:cNvSpPr>
            <a:spLocks noGrp="1"/>
          </p:cNvSpPr>
          <p:nvPr>
            <p:ph type="pic" sz="quarter" idx="15"/>
          </p:nvPr>
        </p:nvSpPr>
        <p:spPr>
          <a:xfrm>
            <a:off x="3575614"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4" name="Bildplatzhalter 2"/>
          <p:cNvSpPr>
            <a:spLocks noGrp="1"/>
          </p:cNvSpPr>
          <p:nvPr>
            <p:ph type="pic" sz="quarter" idx="16"/>
          </p:nvPr>
        </p:nvSpPr>
        <p:spPr>
          <a:xfrm>
            <a:off x="6271086"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5" name="Bildplatzhalter 2"/>
          <p:cNvSpPr>
            <a:spLocks noGrp="1"/>
          </p:cNvSpPr>
          <p:nvPr>
            <p:ph type="pic" sz="quarter" idx="17"/>
          </p:nvPr>
        </p:nvSpPr>
        <p:spPr>
          <a:xfrm>
            <a:off x="8966557" y="3572347"/>
            <a:ext cx="2498415" cy="2341891"/>
          </a:xfrm>
          <a:prstGeom prst="rect">
            <a:avLst/>
          </a:prstGeom>
          <a:solidFill>
            <a:schemeClr val="bg1">
              <a:lumMod val="95000"/>
            </a:schemeClr>
          </a:solidFill>
        </p:spPr>
        <p:txBody>
          <a:bodyPr/>
          <a:lstStyle/>
          <a:p>
            <a:r>
              <a:rPr lang="de-DE"/>
              <a:t>Bild durch Klicken auf Symbol hinzufügen</a:t>
            </a:r>
          </a:p>
        </p:txBody>
      </p:sp>
    </p:spTree>
    <p:extLst>
      <p:ext uri="{BB962C8B-B14F-4D97-AF65-F5344CB8AC3E}">
        <p14:creationId xmlns:p14="http://schemas.microsoft.com/office/powerpoint/2010/main" val="1759106243"/>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el und 6 Bilder_">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3" name="Bildplatzhalter 2"/>
          <p:cNvSpPr>
            <a:spLocks noGrp="1"/>
          </p:cNvSpPr>
          <p:nvPr>
            <p:ph type="pic" sz="quarter" idx="12"/>
          </p:nvPr>
        </p:nvSpPr>
        <p:spPr>
          <a:xfrm>
            <a:off x="9703" y="1057584"/>
            <a:ext cx="4050000" cy="2520000"/>
          </a:xfrm>
          <a:prstGeom prst="rect">
            <a:avLst/>
          </a:prstGeom>
          <a:solidFill>
            <a:schemeClr val="bg1">
              <a:lumMod val="95000"/>
            </a:schemeClr>
          </a:solidFill>
        </p:spPr>
        <p:txBody>
          <a:bodyPr/>
          <a:lstStyle/>
          <a:p>
            <a:r>
              <a:rPr lang="de-DE"/>
              <a:t>Bild durch Klicken auf Symbol hinzufügen</a:t>
            </a:r>
          </a:p>
        </p:txBody>
      </p:sp>
      <p:sp>
        <p:nvSpPr>
          <p:cNvPr id="14" name="Bildplatzhalter 2"/>
          <p:cNvSpPr>
            <a:spLocks noGrp="1"/>
          </p:cNvSpPr>
          <p:nvPr>
            <p:ph type="pic" sz="quarter" idx="13"/>
          </p:nvPr>
        </p:nvSpPr>
        <p:spPr>
          <a:xfrm>
            <a:off x="4081331" y="105758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5" name="Bildplatzhalter 2"/>
          <p:cNvSpPr>
            <a:spLocks noGrp="1"/>
          </p:cNvSpPr>
          <p:nvPr>
            <p:ph type="pic" sz="quarter" idx="14"/>
          </p:nvPr>
        </p:nvSpPr>
        <p:spPr>
          <a:xfrm>
            <a:off x="8152960" y="105758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6" name="Bildplatzhalter 2"/>
          <p:cNvSpPr>
            <a:spLocks noGrp="1"/>
          </p:cNvSpPr>
          <p:nvPr>
            <p:ph type="pic" sz="quarter" idx="15"/>
          </p:nvPr>
        </p:nvSpPr>
        <p:spPr>
          <a:xfrm>
            <a:off x="5151" y="3602514"/>
            <a:ext cx="4050000" cy="2520000"/>
          </a:xfrm>
          <a:prstGeom prst="rect">
            <a:avLst/>
          </a:prstGeom>
          <a:solidFill>
            <a:schemeClr val="bg1">
              <a:lumMod val="95000"/>
            </a:schemeClr>
          </a:solidFill>
        </p:spPr>
        <p:txBody>
          <a:bodyPr/>
          <a:lstStyle/>
          <a:p>
            <a:r>
              <a:rPr lang="de-DE"/>
              <a:t>Bild durch Klicken auf Symbol hinzufügen</a:t>
            </a:r>
          </a:p>
        </p:txBody>
      </p:sp>
      <p:sp>
        <p:nvSpPr>
          <p:cNvPr id="17" name="Bildplatzhalter 2"/>
          <p:cNvSpPr>
            <a:spLocks noGrp="1"/>
          </p:cNvSpPr>
          <p:nvPr>
            <p:ph type="pic" sz="quarter" idx="16"/>
          </p:nvPr>
        </p:nvSpPr>
        <p:spPr>
          <a:xfrm>
            <a:off x="4076779" y="360251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8" name="Bildplatzhalter 2"/>
          <p:cNvSpPr>
            <a:spLocks noGrp="1"/>
          </p:cNvSpPr>
          <p:nvPr>
            <p:ph type="pic" sz="quarter" idx="17"/>
          </p:nvPr>
        </p:nvSpPr>
        <p:spPr>
          <a:xfrm>
            <a:off x="8148408" y="360251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2657384061"/>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312237515"/>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1226726924"/>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93393771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5"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3029160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339676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folie_TUD_blau">
    <p:spTree>
      <p:nvGrpSpPr>
        <p:cNvPr id="1" name=""/>
        <p:cNvGrpSpPr/>
        <p:nvPr/>
      </p:nvGrpSpPr>
      <p:grpSpPr>
        <a:xfrm>
          <a:off x="0" y="0"/>
          <a:ext cx="0" cy="0"/>
          <a:chOff x="0" y="0"/>
          <a:chExt cx="0" cy="0"/>
        </a:xfrm>
      </p:grpSpPr>
      <p:sp>
        <p:nvSpPr>
          <p:cNvPr id="13" name="Rechteck 12"/>
          <p:cNvSpPr/>
          <p:nvPr/>
        </p:nvSpPr>
        <p:spPr>
          <a:xfrm>
            <a:off x="0" y="0"/>
            <a:ext cx="12192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Grafik 3" descr="Logo. Acht unregelmäßige Dreiecksflächen sind, im Uhrzeigersinn zu einem regelmäßig achteckigen Ring angeordnet. Links daneben zweizeilig der Schriftzug &quot;DRESDEN concept" title="Logo Dresden concep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694" y="329323"/>
            <a:ext cx="1463906" cy="543600"/>
          </a:xfrm>
          <a:prstGeom prst="rect">
            <a:avLst/>
          </a:prstGeom>
        </p:spPr>
      </p:pic>
      <p:pic>
        <p:nvPicPr>
          <p:cNvPr id="3" name="Grafik 2"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04" y="349731"/>
            <a:ext cx="1765029" cy="514800"/>
          </a:xfrm>
          <a:prstGeom prst="rect">
            <a:avLst/>
          </a:prstGeom>
        </p:spPr>
      </p:pic>
      <p:sp>
        <p:nvSpPr>
          <p:cNvPr id="12"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18"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spTree>
    <p:extLst>
      <p:ext uri="{BB962C8B-B14F-4D97-AF65-F5344CB8AC3E}">
        <p14:creationId xmlns:p14="http://schemas.microsoft.com/office/powerpoint/2010/main" val="301500807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5"/>
              </a:gs>
              <a:gs pos="100000">
                <a:schemeClr val="accent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5"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3274552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4" name="Bildplatzhalter 3"/>
          <p:cNvSpPr>
            <a:spLocks noGrp="1"/>
          </p:cNvSpPr>
          <p:nvPr>
            <p:ph type="pic" sz="quarter" idx="13"/>
          </p:nvPr>
        </p:nvSpPr>
        <p:spPr>
          <a:xfrm>
            <a:off x="0" y="0"/>
            <a:ext cx="12192000" cy="6129338"/>
          </a:xfrm>
          <a:solidFill>
            <a:schemeClr val="bg1">
              <a:lumMod val="95000"/>
            </a:schemeClr>
          </a:solidFill>
        </p:spPr>
        <p:txBody>
          <a:bodyPr/>
          <a:lstStyle/>
          <a:p>
            <a:r>
              <a:rPr lang="de-DE"/>
              <a:t>Bild durch Klicken auf Symbol hinzufügen</a:t>
            </a:r>
          </a:p>
        </p:txBody>
      </p:sp>
      <p:sp>
        <p:nvSpPr>
          <p:cNvPr id="6"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178669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folie_TUD_blauverlauf">
    <p:spTree>
      <p:nvGrpSpPr>
        <p:cNvPr id="1" name=""/>
        <p:cNvGrpSpPr/>
        <p:nvPr/>
      </p:nvGrpSpPr>
      <p:grpSpPr>
        <a:xfrm>
          <a:off x="0" y="0"/>
          <a:ext cx="0" cy="0"/>
          <a:chOff x="0" y="0"/>
          <a:chExt cx="0" cy="0"/>
        </a:xfrm>
      </p:grpSpPr>
      <p:sp>
        <p:nvSpPr>
          <p:cNvPr id="13" name="Rechteck 12"/>
          <p:cNvSpPr/>
          <p:nvPr/>
        </p:nvSpPr>
        <p:spPr>
          <a:xfrm>
            <a:off x="0" y="0"/>
            <a:ext cx="12192000" cy="6858001"/>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18"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pic>
        <p:nvPicPr>
          <p:cNvPr id="19" name="Grafik 18" descr="Logo. Acht unregelmäßige Dreiecksflächen sind, im Uhrzeigersinn zu einem regelmäßig achteckigen Ring angeordnet. Links daneben zweizeilig der Schriftzug &quot;DRESDEN concept" title="Logo Dresden concep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694" y="329323"/>
            <a:ext cx="1463906" cy="543600"/>
          </a:xfrm>
          <a:prstGeom prst="rect">
            <a:avLst/>
          </a:prstGeom>
        </p:spPr>
      </p:pic>
      <p:pic>
        <p:nvPicPr>
          <p:cNvPr id="20" name="Grafik 19"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04" y="349731"/>
            <a:ext cx="1765029" cy="514800"/>
          </a:xfrm>
          <a:prstGeom prst="rect">
            <a:avLst/>
          </a:prstGeom>
        </p:spPr>
      </p:pic>
    </p:spTree>
    <p:extLst>
      <p:ext uri="{BB962C8B-B14F-4D97-AF65-F5344CB8AC3E}">
        <p14:creationId xmlns:p14="http://schemas.microsoft.com/office/powerpoint/2010/main" val="315103265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elfolie_TUD_weiß">
    <p:spTree>
      <p:nvGrpSpPr>
        <p:cNvPr id="1" name=""/>
        <p:cNvGrpSpPr/>
        <p:nvPr/>
      </p:nvGrpSpPr>
      <p:grpSpPr>
        <a:xfrm>
          <a:off x="0" y="0"/>
          <a:ext cx="0" cy="0"/>
          <a:chOff x="0" y="0"/>
          <a:chExt cx="0" cy="0"/>
        </a:xfrm>
      </p:grpSpPr>
      <p:sp>
        <p:nvSpPr>
          <p:cNvPr id="7"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accent1"/>
                </a:solidFill>
              </a:defRPr>
            </a:lvl1pPr>
          </a:lstStyle>
          <a:p>
            <a:pPr lvl="0"/>
            <a:r>
              <a:rPr lang="de-DE" dirty="0"/>
              <a:t>Ort oder Anlass des Vortrags // 18. Februar 2022</a:t>
            </a:r>
          </a:p>
        </p:txBody>
      </p:sp>
      <p:pic>
        <p:nvPicPr>
          <p:cNvPr id="10" name="Grafik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6" name="Grafi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307940603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elfolie_TUD_Foto_a">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0"/>
            <a:ext cx="12192000" cy="6858000"/>
          </a:xfrm>
          <a:solidFill>
            <a:schemeClr val="bg1">
              <a:lumMod val="95000"/>
            </a:schemeClr>
          </a:solidFill>
        </p:spPr>
        <p:txBody>
          <a:bodyPr/>
          <a:lstStyle/>
          <a:p>
            <a:r>
              <a:rPr lang="de-DE" dirty="0"/>
              <a:t>Bild durch Klicken auf Symbol hinzufügen</a:t>
            </a:r>
          </a:p>
        </p:txBody>
      </p:sp>
      <p:sp>
        <p:nvSpPr>
          <p:cNvPr id="10" name="Bildplatzhalter 9" descr="Logo. Acht unregelmäßige Dreiecksflächen sind, im Uhrzeigersinn einen Farbverlauf von dunkelblau bis hellgrün ergebend, zu einem regelmäßig achteckigen Ring angeordnet. Links daneben zweizeilig der Schriftzug &quot;DRESDEN concept" title="Logo Dresden concept"/>
          <p:cNvSpPr>
            <a:spLocks noGrp="1"/>
          </p:cNvSpPr>
          <p:nvPr>
            <p:ph type="pic" sz="quarter" idx="16"/>
          </p:nvPr>
        </p:nvSpPr>
        <p:spPr>
          <a:xfrm>
            <a:off x="10405594" y="327901"/>
            <a:ext cx="1468800" cy="550800"/>
          </a:xfrm>
          <a:blipFill>
            <a:blip r:embed="rId2"/>
            <a:srcRect/>
            <a:stretch>
              <a:fillRect l="-493" r="-493"/>
            </a:stretch>
          </a:blipFill>
        </p:spPr>
        <p:txBody>
          <a:bodyPr/>
          <a:lstStyle>
            <a:lvl1pPr>
              <a:defRPr sz="100" b="0">
                <a:solidFill>
                  <a:schemeClr val="bg1"/>
                </a:solidFill>
              </a:defRPr>
            </a:lvl1pPr>
          </a:lstStyle>
          <a:p>
            <a:endParaRPr lang="de-DE" dirty="0"/>
          </a:p>
          <a:p>
            <a:endParaRPr lang="de-DE" dirty="0"/>
          </a:p>
          <a:p>
            <a:endParaRPr lang="de-DE" dirty="0"/>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sp>
        <p:nvSpPr>
          <p:cNvPr id="5" name="Bildplatzhalter 4" descr="Logo. Schriftzug &quot;Technische Universität Dresden&quot;. Links davon befindet sich ein Achteck, das in zwei Bereiche aufgeteilt ist, die zusammen die Buchstaben &quot;T&quot; und &quot;U&quot; ergeben." title="Logo der TU Dresden"/>
          <p:cNvSpPr>
            <a:spLocks noGrp="1"/>
          </p:cNvSpPr>
          <p:nvPr>
            <p:ph type="pic" sz="quarter" idx="15"/>
          </p:nvPr>
        </p:nvSpPr>
        <p:spPr>
          <a:xfrm>
            <a:off x="286458" y="346075"/>
            <a:ext cx="1764000" cy="514800"/>
          </a:xfrm>
          <a:blipFill dpi="0" rotWithShape="1">
            <a:blip r:embed="rId3">
              <a:extLst>
                <a:ext uri="{28A0092B-C50C-407E-A947-70E740481C1C}">
                  <a14:useLocalDpi xmlns:a14="http://schemas.microsoft.com/office/drawing/2010/main" val="0"/>
                </a:ext>
              </a:extLst>
            </a:blip>
            <a:srcRect/>
            <a:stretch>
              <a:fillRect l="-29" r="-29"/>
            </a:stretch>
          </a:blipFill>
        </p:spPr>
        <p:txBody>
          <a:bodyPr/>
          <a:lstStyle>
            <a:lvl1pPr>
              <a:defRPr sz="100" b="0">
                <a:solidFill>
                  <a:schemeClr val="bg1"/>
                </a:solidFill>
              </a:defRPr>
            </a:lvl1pPr>
          </a:lstStyle>
          <a:p>
            <a:endParaRPr lang="de-DE" dirty="0"/>
          </a:p>
          <a:p>
            <a:endParaRPr lang="de-DE" dirty="0"/>
          </a:p>
        </p:txBody>
      </p:sp>
    </p:spTree>
    <p:extLst>
      <p:ext uri="{BB962C8B-B14F-4D97-AF65-F5344CB8AC3E}">
        <p14:creationId xmlns:p14="http://schemas.microsoft.com/office/powerpoint/2010/main" val="397899150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elfolie_TUD_weiß+Foto">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0"/>
            <a:ext cx="12192000" cy="6858000"/>
          </a:xfrm>
          <a:solidFill>
            <a:schemeClr val="bg1">
              <a:lumMod val="95000"/>
            </a:schemeClr>
          </a:solidFill>
        </p:spPr>
        <p:txBody>
          <a:bodyPr/>
          <a:lstStyle/>
          <a:p>
            <a:r>
              <a:rPr lang="de-DE"/>
              <a:t>Bild durch Klicken auf Symbol hinzufügen</a:t>
            </a:r>
          </a:p>
        </p:txBody>
      </p:sp>
      <p:sp>
        <p:nvSpPr>
          <p:cNvPr id="16" name="Bildplatzhalter 9" descr="Logo. Acht unregelmäßige Dreiecksflächen sind, im Uhrzeigersinn einen Farbverlauf von dunkelblau bis hellgrün ergebend, zu einem regelmäßig achteckigen Ring angeordnet. Links daneben zweizeilig der Schriftzug &quot;DRESDEN concept" title="Logo Dresden concept"/>
          <p:cNvSpPr>
            <a:spLocks noGrp="1"/>
          </p:cNvSpPr>
          <p:nvPr>
            <p:ph type="pic" sz="quarter" idx="16"/>
          </p:nvPr>
        </p:nvSpPr>
        <p:spPr>
          <a:xfrm>
            <a:off x="10442465" y="328249"/>
            <a:ext cx="1468800" cy="550800"/>
          </a:xfrm>
          <a:blipFill>
            <a:blip r:embed="rId2"/>
            <a:srcRect/>
            <a:stretch>
              <a:fillRect l="-493" r="-493"/>
            </a:stretch>
          </a:blipFill>
        </p:spPr>
        <p:txBody>
          <a:bodyPr/>
          <a:lstStyle>
            <a:lvl1pPr>
              <a:defRPr sz="100" b="0">
                <a:solidFill>
                  <a:schemeClr val="bg1"/>
                </a:solidFill>
              </a:defRPr>
            </a:lvl1pPr>
          </a:lstStyle>
          <a:p>
            <a:endParaRPr lang="de-DE" sz="300" b="0" dirty="0"/>
          </a:p>
          <a:p>
            <a:endParaRPr lang="de-DE" sz="300" b="0" dirty="0"/>
          </a:p>
          <a:p>
            <a:endParaRPr lang="de-DE" dirty="0"/>
          </a:p>
        </p:txBody>
      </p:sp>
      <p:sp>
        <p:nvSpPr>
          <p:cNvPr id="17" name="Bildplatzhalter 4" descr="Logo. Schriftzug &quot;Technische Universität Dresden&quot;. Links davon befindet sich ein Achteck, das in zwei Bereiche aufgeteilt ist, die zusammen die Buchstaben &quot;T&quot; und &quot;U&quot; ergeben." title="Logo der TU Dresden"/>
          <p:cNvSpPr>
            <a:spLocks noGrp="1"/>
          </p:cNvSpPr>
          <p:nvPr>
            <p:ph type="pic" sz="quarter" idx="15"/>
          </p:nvPr>
        </p:nvSpPr>
        <p:spPr>
          <a:xfrm>
            <a:off x="290304" y="349731"/>
            <a:ext cx="1764000" cy="514800"/>
          </a:xfrm>
          <a:blipFill dpi="0" rotWithShape="1">
            <a:blip r:embed="rId3"/>
            <a:srcRect/>
            <a:stretch>
              <a:fillRect l="-29" r="-29"/>
            </a:stretch>
          </a:blipFill>
        </p:spPr>
        <p:txBody>
          <a:bodyPr/>
          <a:lstStyle>
            <a:lvl1pPr>
              <a:defRPr sz="100">
                <a:solidFill>
                  <a:schemeClr val="bg1"/>
                </a:solidFill>
              </a:defRPr>
            </a:lvl1pPr>
          </a:lstStyle>
          <a:p>
            <a:endParaRPr lang="de-DE" dirty="0"/>
          </a:p>
          <a:p>
            <a:endParaRPr lang="de-DE" dirty="0"/>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spTree>
    <p:extLst>
      <p:ext uri="{BB962C8B-B14F-4D97-AF65-F5344CB8AC3E}">
        <p14:creationId xmlns:p14="http://schemas.microsoft.com/office/powerpoint/2010/main" val="127176287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elfolie_TUD_Foto_a">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1204913"/>
            <a:ext cx="12192000" cy="5653086"/>
          </a:xfrm>
          <a:solidFill>
            <a:schemeClr val="bg1">
              <a:lumMod val="95000"/>
            </a:schemeClr>
          </a:solidFill>
        </p:spPr>
        <p:txBody>
          <a:bodyPr/>
          <a:lstStyle/>
          <a:p>
            <a:r>
              <a:rPr lang="de-DE"/>
              <a:t>Bild durch Klicken auf Symbol hinzufügen</a:t>
            </a:r>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9" name="Grafik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20" name="Grafik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3741353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chemeClr val="accent5"/>
              </a:gs>
              <a:gs pos="100000">
                <a:schemeClr val="accent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2146891638"/>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image" Target="../media/image1.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Textfeld 11"/>
          <p:cNvSpPr/>
          <p:nvPr/>
        </p:nvSpPr>
        <p:spPr>
          <a:xfrm>
            <a:off x="7157880" y="6170400"/>
            <a:ext cx="704160" cy="504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spAutoFit/>
          </a:bodyPr>
          <a:lstStyle/>
          <a:p>
            <a:pPr defTabSz="914400">
              <a:lnSpc>
                <a:spcPct val="100000"/>
              </a:lnSpc>
              <a:tabLst>
                <a:tab pos="0" algn="l"/>
              </a:tabLst>
            </a:pPr>
            <a:br>
              <a:rPr sz="800"/>
            </a:br>
            <a:r>
              <a:rPr lang="de-DE" sz="800" b="0" strike="noStrike" spc="-1">
                <a:solidFill>
                  <a:schemeClr val="dk2"/>
                </a:solidFill>
                <a:latin typeface="Open Sans"/>
                <a:ea typeface="Open Sans"/>
              </a:rPr>
              <a:t>Folie </a:t>
            </a:r>
            <a:fld id="{343D8610-5ADC-4D0E-BE77-6C9A63C0E716}" type="slidenum">
              <a:rPr lang="de-DE" sz="800" b="0" strike="noStrike" spc="-1">
                <a:solidFill>
                  <a:schemeClr val="dk2"/>
                </a:solidFill>
                <a:latin typeface="Open Sans"/>
                <a:ea typeface="Open Sans"/>
              </a:rPr>
              <a:t>‹Nr.›</a:t>
            </a:fld>
            <a:endParaRPr lang="de-DE" sz="800" b="0" strike="noStrike" spc="-1">
              <a:solidFill>
                <a:srgbClr val="000000"/>
              </a:solidFill>
              <a:latin typeface="Calibri"/>
            </a:endParaRPr>
          </a:p>
          <a:p>
            <a:pPr defTabSz="914400">
              <a:lnSpc>
                <a:spcPct val="100000"/>
              </a:lnSpc>
              <a:tabLst>
                <a:tab pos="0" algn="l"/>
              </a:tabLst>
            </a:pPr>
            <a:endParaRPr lang="de-DE" sz="800" b="0" strike="noStrike" spc="-1">
              <a:solidFill>
                <a:srgbClr val="000000"/>
              </a:solidFill>
              <a:latin typeface="Calibri"/>
            </a:endParaRPr>
          </a:p>
        </p:txBody>
      </p:sp>
      <p:pic>
        <p:nvPicPr>
          <p:cNvPr id="26" name="Grafik 8"/>
          <p:cNvPicPr/>
          <p:nvPr/>
        </p:nvPicPr>
        <p:blipFill>
          <a:blip r:embed="rId3"/>
          <a:stretch/>
        </p:blipFill>
        <p:spPr>
          <a:xfrm>
            <a:off x="504720" y="6334200"/>
            <a:ext cx="1115640" cy="322920"/>
          </a:xfrm>
          <a:prstGeom prst="rect">
            <a:avLst/>
          </a:prstGeom>
          <a:ln w="0">
            <a:noFill/>
          </a:ln>
        </p:spPr>
      </p:pic>
      <p:pic>
        <p:nvPicPr>
          <p:cNvPr id="27" name="Grafik 12"/>
          <p:cNvPicPr/>
          <p:nvPr/>
        </p:nvPicPr>
        <p:blipFill>
          <a:blip r:embed="rId4"/>
          <a:stretch/>
        </p:blipFill>
        <p:spPr>
          <a:xfrm>
            <a:off x="10922040" y="6315840"/>
            <a:ext cx="968760" cy="359280"/>
          </a:xfrm>
          <a:prstGeom prst="rect">
            <a:avLst/>
          </a:prstGeom>
          <a:ln w="0">
            <a:noFill/>
          </a:ln>
        </p:spPr>
      </p:pic>
      <p:sp>
        <p:nvSpPr>
          <p:cNvPr id="28" name="Textfeld 7"/>
          <p:cNvSpPr/>
          <p:nvPr/>
        </p:nvSpPr>
        <p:spPr>
          <a:xfrm>
            <a:off x="3468960" y="6315840"/>
            <a:ext cx="254988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800" b="0" strike="noStrike" spc="-1">
                <a:solidFill>
                  <a:schemeClr val="lt1">
                    <a:lumMod val="50000"/>
                  </a:schemeClr>
                </a:solidFill>
                <a:latin typeface="Open Sans"/>
              </a:rPr>
              <a:t>Markus Standfuß (TU Dresden)</a:t>
            </a:r>
            <a:endParaRPr lang="de-DE" sz="800" b="0" strike="noStrike" spc="-1">
              <a:solidFill>
                <a:srgbClr val="000000"/>
              </a:solidFill>
              <a:latin typeface="Calibri"/>
            </a:endParaRPr>
          </a:p>
          <a:p>
            <a:pPr defTabSz="822960">
              <a:lnSpc>
                <a:spcPct val="100000"/>
              </a:lnSpc>
            </a:pPr>
            <a:r>
              <a:rPr lang="de-DE" sz="800" b="0" strike="noStrike" spc="-1">
                <a:solidFill>
                  <a:schemeClr val="lt1">
                    <a:lumMod val="50000"/>
                  </a:schemeClr>
                </a:solidFill>
                <a:latin typeface="Open Sans"/>
              </a:rPr>
              <a:t>Dresden 2024</a:t>
            </a:r>
            <a:endParaRPr lang="de-DE" sz="800" b="0" strike="noStrike" spc="-1">
              <a:solidFill>
                <a:srgbClr val="000000"/>
              </a:solidFill>
              <a:latin typeface="Calibri"/>
            </a:endParaRPr>
          </a:p>
        </p:txBody>
      </p:sp>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Calibri"/>
              </a:rPr>
              <a:t>Format des Titeltextes durch Klicken bearbeiten</a:t>
            </a:r>
          </a:p>
        </p:txBody>
      </p:sp>
      <p:sp>
        <p:nvSpPr>
          <p:cNvPr id="30"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de-DE" dirty="0"/>
              <a:t>Das ist eine Überschrift</a:t>
            </a:r>
            <a:br>
              <a:rPr lang="de-DE" dirty="0"/>
            </a:br>
            <a:r>
              <a:rPr lang="de-DE" dirty="0"/>
              <a:t>in zwei Zeilen</a:t>
            </a:r>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de-DE" dirty="0"/>
              <a:t>Erste Textebene (16pt bis Ebene 4)</a:t>
            </a:r>
          </a:p>
          <a:p>
            <a:pPr lvl="1"/>
            <a:r>
              <a:rPr lang="de-DE" dirty="0"/>
              <a:t>Zweite Textebene für Aufzählungen</a:t>
            </a:r>
          </a:p>
          <a:p>
            <a:pPr lvl="2"/>
            <a:r>
              <a:rPr lang="de-DE" dirty="0"/>
              <a:t>Dritte Textebene bei viel Text (14pt)</a:t>
            </a:r>
          </a:p>
          <a:p>
            <a:pPr lvl="3"/>
            <a:r>
              <a:rPr lang="de-DE" dirty="0"/>
              <a:t>Vierte Textebene für Aufzählungen bei viel Text</a:t>
            </a:r>
          </a:p>
          <a:p>
            <a:pPr lvl="4"/>
            <a:r>
              <a:rPr lang="de-DE" dirty="0"/>
              <a:t>Fünfte Ebene (nachfolgend alles 14 </a:t>
            </a:r>
            <a:r>
              <a:rPr lang="de-DE" dirty="0" err="1"/>
              <a:t>pt</a:t>
            </a:r>
            <a:r>
              <a:rPr lang="de-DE" dirty="0"/>
              <a:t>)</a:t>
            </a:r>
          </a:p>
          <a:p>
            <a:pPr lvl="5"/>
            <a:r>
              <a:rPr lang="de-DE" dirty="0"/>
              <a:t>Sechste Textebene für Aufzählungen bei viel Text</a:t>
            </a:r>
          </a:p>
          <a:p>
            <a:pPr lvl="6"/>
            <a:r>
              <a:rPr lang="de-DE" dirty="0"/>
              <a:t>Siebte Textebene für Aufzählungen bei viel Text</a:t>
            </a:r>
          </a:p>
          <a:p>
            <a:pPr lvl="7"/>
            <a:r>
              <a:rPr lang="de-DE" dirty="0"/>
              <a:t>Achte Textebene für Aufzählungen bei viel Text</a:t>
            </a:r>
          </a:p>
          <a:p>
            <a:pPr lvl="8"/>
            <a:r>
              <a:rPr lang="de-DE" dirty="0"/>
              <a:t>Neunte Textebene für Aufzählungen bei viel Text</a:t>
            </a:r>
          </a:p>
          <a:p>
            <a:pPr lvl="5"/>
            <a:endParaRPr lang="de-DE" dirty="0"/>
          </a:p>
        </p:txBody>
      </p:sp>
      <p:sp>
        <p:nvSpPr>
          <p:cNvPr id="12" name="Textfeld 11"/>
          <p:cNvSpPr txBox="1"/>
          <p:nvPr/>
        </p:nvSpPr>
        <p:spPr>
          <a:xfrm>
            <a:off x="7157720" y="6306444"/>
            <a:ext cx="704850" cy="369332"/>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b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Folie</a:t>
            </a:r>
            <a:r>
              <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marL="0" marR="0" lvl="0" indent="0" algn="l"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fik 8"/>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04825" y="6334183"/>
            <a:ext cx="1116268" cy="323730"/>
          </a:xfrm>
          <a:prstGeom prst="rect">
            <a:avLst/>
          </a:prstGeom>
        </p:spPr>
      </p:pic>
      <p:pic>
        <p:nvPicPr>
          <p:cNvPr id="13" name="Grafik 12"/>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922106" y="6315776"/>
            <a:ext cx="969464" cy="360000"/>
          </a:xfrm>
          <a:prstGeom prst="rect">
            <a:avLst/>
          </a:prstGeom>
        </p:spPr>
      </p:pic>
      <p:sp>
        <p:nvSpPr>
          <p:cNvPr id="8" name="Textfeld 7">
            <a:extLst>
              <a:ext uri="{FF2B5EF4-FFF2-40B4-BE49-F238E27FC236}">
                <a16:creationId xmlns:a16="http://schemas.microsoft.com/office/drawing/2014/main" id="{35FC732D-B9C5-442B-B3E9-71B2C90B31AF}"/>
              </a:ext>
            </a:extLst>
          </p:cNvPr>
          <p:cNvSpPr txBox="1"/>
          <p:nvPr userDrawn="1"/>
        </p:nvSpPr>
        <p:spPr>
          <a:xfrm>
            <a:off x="3469063" y="6315776"/>
            <a:ext cx="2550489" cy="338554"/>
          </a:xfrm>
          <a:prstGeom prst="rect">
            <a:avLst/>
          </a:prstGeom>
          <a:noFill/>
        </p:spPr>
        <p:txBody>
          <a:bodyPr wrap="square" rtlCol="0">
            <a:spAutoFit/>
          </a:bodyPr>
          <a:lstStyle/>
          <a:p>
            <a:pPr algn="l"/>
            <a:r>
              <a:rPr lang="de-DE" sz="800" dirty="0">
                <a:solidFill>
                  <a:schemeClr val="bg1">
                    <a:lumMod val="50000"/>
                  </a:schemeClr>
                </a:solidFill>
              </a:rPr>
              <a:t>Markus </a:t>
            </a:r>
            <a:r>
              <a:rPr lang="de-DE" sz="800" dirty="0" err="1">
                <a:solidFill>
                  <a:schemeClr val="bg1">
                    <a:lumMod val="50000"/>
                  </a:schemeClr>
                </a:solidFill>
              </a:rPr>
              <a:t>Standfuß</a:t>
            </a:r>
            <a:r>
              <a:rPr lang="de-DE" sz="800" dirty="0">
                <a:solidFill>
                  <a:schemeClr val="bg1">
                    <a:lumMod val="50000"/>
                  </a:schemeClr>
                </a:solidFill>
              </a:rPr>
              <a:t> (TU Dresden)</a:t>
            </a:r>
          </a:p>
          <a:p>
            <a:pPr algn="l"/>
            <a:r>
              <a:rPr lang="de-DE" sz="800" dirty="0">
                <a:solidFill>
                  <a:schemeClr val="bg1">
                    <a:lumMod val="50000"/>
                  </a:schemeClr>
                </a:solidFill>
              </a:rPr>
              <a:t>Dresden 2024</a:t>
            </a:r>
          </a:p>
        </p:txBody>
      </p:sp>
    </p:spTree>
    <p:extLst>
      <p:ext uri="{BB962C8B-B14F-4D97-AF65-F5344CB8AC3E}">
        <p14:creationId xmlns:p14="http://schemas.microsoft.com/office/powerpoint/2010/main" val="6793425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Lst>
  <p:hf hdr="0"/>
  <p:txStyles>
    <p:titleStyle>
      <a:lvl1pPr algn="l" defTabSz="914269" rtl="0" eaLnBrk="1" latinLnBrk="0" hangingPunct="1">
        <a:spcBef>
          <a:spcPct val="0"/>
        </a:spcBef>
        <a:buNone/>
        <a:defRPr sz="2400" b="1" kern="1200" baseline="0">
          <a:solidFill>
            <a:schemeClr val="accent1"/>
          </a:solidFill>
          <a:latin typeface="+mj-lt"/>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b="1"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8">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85">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ifiphysik.de/mechanik/mechanische-wellen/aufgabe/zwei-tupfer-der-wellenwanne" TargetMode="External"/><Relationship Id="rId2" Type="http://schemas.openxmlformats.org/officeDocument/2006/relationships/hyperlink" Target="https://www.youtube.com/watch?v=TLc7_czd01M&amp;t=250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1">
            <a:extLst>
              <a:ext uri="{FF2B5EF4-FFF2-40B4-BE49-F238E27FC236}">
                <a16:creationId xmlns:a16="http://schemas.microsoft.com/office/drawing/2014/main" id="{A776DC3C-D80A-4338-AEFD-131833D5DCFC}"/>
              </a:ext>
            </a:extLst>
          </p:cNvPr>
          <p:cNvSpPr>
            <a:spLocks noGrp="1"/>
          </p:cNvSpPr>
          <p:nvPr>
            <p:ph type="body" sz="quarter" idx="10"/>
          </p:nvPr>
        </p:nvSpPr>
        <p:spPr>
          <a:xfrm>
            <a:off x="882808" y="2852116"/>
            <a:ext cx="1752133" cy="246221"/>
          </a:xfrm>
        </p:spPr>
        <p:txBody>
          <a:bodyPr/>
          <a:lstStyle/>
          <a:p>
            <a:r>
              <a:rPr lang="de-DE" dirty="0"/>
              <a:t>Markus </a:t>
            </a:r>
            <a:r>
              <a:rPr lang="de-DE" dirty="0" err="1"/>
              <a:t>Standfuß</a:t>
            </a:r>
            <a:endParaRPr lang="de-DE" baseline="30000" dirty="0"/>
          </a:p>
        </p:txBody>
      </p:sp>
      <p:sp>
        <p:nvSpPr>
          <p:cNvPr id="6" name="Titel 2">
            <a:extLst>
              <a:ext uri="{FF2B5EF4-FFF2-40B4-BE49-F238E27FC236}">
                <a16:creationId xmlns:a16="http://schemas.microsoft.com/office/drawing/2014/main" id="{7CFCA4AA-9489-4C0A-8588-1A3C6BD1DA3A}"/>
              </a:ext>
            </a:extLst>
          </p:cNvPr>
          <p:cNvSpPr>
            <a:spLocks noGrp="1"/>
          </p:cNvSpPr>
          <p:nvPr>
            <p:ph type="title"/>
          </p:nvPr>
        </p:nvSpPr>
        <p:spPr>
          <a:xfrm>
            <a:off x="882770" y="3835706"/>
            <a:ext cx="3308983" cy="492443"/>
          </a:xfrm>
        </p:spPr>
        <p:txBody>
          <a:bodyPr/>
          <a:lstStyle/>
          <a:p>
            <a:r>
              <a:rPr lang="de-DE" dirty="0"/>
              <a:t>Quantenphysik</a:t>
            </a:r>
          </a:p>
        </p:txBody>
      </p:sp>
      <p:sp>
        <p:nvSpPr>
          <p:cNvPr id="7" name="Textplatzhalter 4">
            <a:extLst>
              <a:ext uri="{FF2B5EF4-FFF2-40B4-BE49-F238E27FC236}">
                <a16:creationId xmlns:a16="http://schemas.microsoft.com/office/drawing/2014/main" id="{94D0C6DA-CED2-4AE8-B6EE-7D9BEBD69FEA}"/>
              </a:ext>
            </a:extLst>
          </p:cNvPr>
          <p:cNvSpPr>
            <a:spLocks noGrp="1"/>
          </p:cNvSpPr>
          <p:nvPr>
            <p:ph type="body" sz="quarter" idx="11"/>
          </p:nvPr>
        </p:nvSpPr>
        <p:spPr>
          <a:xfrm>
            <a:off x="882808" y="3138045"/>
            <a:ext cx="3113916" cy="246221"/>
          </a:xfrm>
        </p:spPr>
        <p:txBody>
          <a:bodyPr/>
          <a:lstStyle/>
          <a:p>
            <a:r>
              <a:rPr lang="de-DE" dirty="0"/>
              <a:t>Technische Universität Dresden</a:t>
            </a:r>
          </a:p>
        </p:txBody>
      </p:sp>
      <p:sp>
        <p:nvSpPr>
          <p:cNvPr id="8" name="Textplatzhalter 5">
            <a:extLst>
              <a:ext uri="{FF2B5EF4-FFF2-40B4-BE49-F238E27FC236}">
                <a16:creationId xmlns:a16="http://schemas.microsoft.com/office/drawing/2014/main" id="{2801DD24-DFBC-4C31-8928-75113AB83B7A}"/>
              </a:ext>
            </a:extLst>
          </p:cNvPr>
          <p:cNvSpPr>
            <a:spLocks noGrp="1"/>
          </p:cNvSpPr>
          <p:nvPr>
            <p:ph type="body" sz="quarter" idx="12"/>
          </p:nvPr>
        </p:nvSpPr>
        <p:spPr>
          <a:xfrm>
            <a:off x="882771" y="4378233"/>
            <a:ext cx="5520601" cy="1061829"/>
          </a:xfrm>
        </p:spPr>
        <p:txBody>
          <a:bodyPr/>
          <a:lstStyle/>
          <a:p>
            <a:r>
              <a:rPr lang="de-DE" dirty="0"/>
              <a:t>Koinzidenzmethode und </a:t>
            </a:r>
          </a:p>
          <a:p>
            <a:r>
              <a:rPr lang="de-DE" dirty="0"/>
              <a:t>Interferometer-Experimente</a:t>
            </a:r>
          </a:p>
        </p:txBody>
      </p:sp>
      <p:sp>
        <p:nvSpPr>
          <p:cNvPr id="9" name="Textplatzhalter 6">
            <a:extLst>
              <a:ext uri="{FF2B5EF4-FFF2-40B4-BE49-F238E27FC236}">
                <a16:creationId xmlns:a16="http://schemas.microsoft.com/office/drawing/2014/main" id="{2A5BA5C1-1795-4C4C-AFA7-A9D82DF0B0ED}"/>
              </a:ext>
            </a:extLst>
          </p:cNvPr>
          <p:cNvSpPr>
            <a:spLocks noGrp="1"/>
          </p:cNvSpPr>
          <p:nvPr>
            <p:ph type="body" sz="quarter" idx="13"/>
          </p:nvPr>
        </p:nvSpPr>
        <p:spPr>
          <a:xfrm>
            <a:off x="882808" y="5595449"/>
            <a:ext cx="1488343" cy="246221"/>
          </a:xfrm>
        </p:spPr>
        <p:txBody>
          <a:bodyPr/>
          <a:lstStyle/>
          <a:p>
            <a:r>
              <a:rPr lang="de-DE" dirty="0"/>
              <a:t>Dresden, 2024</a:t>
            </a:r>
          </a:p>
        </p:txBody>
      </p:sp>
      <p:pic>
        <p:nvPicPr>
          <p:cNvPr id="10" name="Grafik 9">
            <a:extLst>
              <a:ext uri="{FF2B5EF4-FFF2-40B4-BE49-F238E27FC236}">
                <a16:creationId xmlns:a16="http://schemas.microsoft.com/office/drawing/2014/main" id="{300C66A1-5D2E-4C99-8FA0-0F7BC8CA15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042" y="6200481"/>
            <a:ext cx="1252861" cy="438346"/>
          </a:xfrm>
          <a:prstGeom prst="rect">
            <a:avLst/>
          </a:prstGeom>
        </p:spPr>
      </p:pic>
      <p:sp>
        <p:nvSpPr>
          <p:cNvPr id="11" name="Textplatzhalter 6">
            <a:extLst>
              <a:ext uri="{FF2B5EF4-FFF2-40B4-BE49-F238E27FC236}">
                <a16:creationId xmlns:a16="http://schemas.microsoft.com/office/drawing/2014/main" id="{5A26F0F4-5B70-4CE0-B09D-C85D6AACD215}"/>
              </a:ext>
            </a:extLst>
          </p:cNvPr>
          <p:cNvSpPr txBox="1">
            <a:spLocks/>
          </p:cNvSpPr>
          <p:nvPr/>
        </p:nvSpPr>
        <p:spPr>
          <a:xfrm>
            <a:off x="0" y="6719759"/>
            <a:ext cx="12192000" cy="153888"/>
          </a:xfrm>
          <a:prstGeom prst="rect">
            <a:avLst/>
          </a:prstGeom>
          <a:solidFill>
            <a:schemeClr val="bg1">
              <a:alpha val="90000"/>
            </a:schemeClr>
          </a:solidFill>
          <a:ln>
            <a:noFill/>
          </a:ln>
        </p:spPr>
        <p:txBody>
          <a:bodyPr vert="horz" wrap="square" lIns="72000" tIns="0" rIns="36000" bIns="0" rtlCol="0">
            <a:spAutoFit/>
          </a:bodyPr>
          <a:lstStyle>
            <a:lvl1pPr marL="0" indent="0" algn="l" defTabSz="914269" rtl="0" eaLnBrk="1" latinLnBrk="0" hangingPunct="1">
              <a:spcBef>
                <a:spcPts val="600"/>
              </a:spcBef>
              <a:buFont typeface="Arial" panose="020B0604020202020204" pitchFamily="34" charset="0"/>
              <a:buNone/>
              <a:defRPr sz="1600" b="0"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a:lstStyle>
          <a:p>
            <a:pPr algn="ctr"/>
            <a:r>
              <a:rPr lang="de-DE" sz="1000" dirty="0"/>
              <a:t>Quantenunterricht Klasse 12 © 2024 von Markus </a:t>
            </a:r>
            <a:r>
              <a:rPr lang="de-DE" sz="1000" dirty="0" err="1"/>
              <a:t>Standfuß</a:t>
            </a:r>
            <a:r>
              <a:rPr lang="de-DE" sz="1000" dirty="0"/>
              <a:t> ist lizensiert unter CC BY-NC-SA 4.0. Um eine Kopie der Lizenz einzusehen, besuche https://creativecommons.org/licenses/by-nc-sa/4.0/</a:t>
            </a:r>
          </a:p>
        </p:txBody>
      </p:sp>
    </p:spTree>
    <p:extLst>
      <p:ext uri="{BB962C8B-B14F-4D97-AF65-F5344CB8AC3E}">
        <p14:creationId xmlns:p14="http://schemas.microsoft.com/office/powerpoint/2010/main" val="94413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Quantenphysik</a:t>
            </a:r>
            <a:endParaRPr lang="de-DE" sz="3200" b="0" strike="noStrike" spc="-1">
              <a:solidFill>
                <a:srgbClr val="000000"/>
              </a:solidFill>
              <a:latin typeface="Calibri"/>
            </a:endParaRPr>
          </a:p>
        </p:txBody>
      </p:sp>
      <p:sp>
        <p:nvSpPr>
          <p:cNvPr id="210" name="PlaceHolder 2"/>
          <p:cNvSpPr>
            <a:spLocks noGrp="1"/>
          </p:cNvSpPr>
          <p:nvPr>
            <p:ph/>
          </p:nvPr>
        </p:nvSpPr>
        <p:spPr>
          <a:xfrm>
            <a:off x="874800" y="1357531"/>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000" b="1" strike="noStrike" spc="-1" dirty="0">
                <a:solidFill>
                  <a:schemeClr val="accent1"/>
                </a:solidFill>
                <a:latin typeface="Open Sans"/>
              </a:rPr>
              <a:t>Wir befinden uns jetzt in einem neuen physikalischen Teilgebiet, der Quantenphysik, und nutzen ein neues Modell des Lichts!</a:t>
            </a:r>
            <a:endParaRPr lang="de-DE" sz="20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000" b="1" strike="noStrike" spc="-1" dirty="0">
                <a:solidFill>
                  <a:schemeClr val="accent1"/>
                </a:solidFill>
                <a:latin typeface="Open Sans"/>
              </a:rPr>
              <a:t>Beim Sprechen über Quantenphysik bedient man sich klassischer Sprache; man muss sich aber bewusst sein, dass dies nur ein Hilfsmittel ist und nicht der Realität entspricht!</a:t>
            </a:r>
            <a:endParaRPr lang="de-DE" sz="20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p:txBody>
      </p:sp>
      <p:sp>
        <p:nvSpPr>
          <p:cNvPr id="211" name="Rechteck 6"/>
          <p:cNvSpPr/>
          <p:nvPr/>
        </p:nvSpPr>
        <p:spPr>
          <a:xfrm>
            <a:off x="874800" y="1083921"/>
            <a:ext cx="10580040" cy="1364733"/>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r>
              <a:rPr lang="de-DE" sz="2400" b="1" strike="noStrike" spc="-1" dirty="0">
                <a:solidFill>
                  <a:srgbClr val="FF0000"/>
                </a:solidFill>
                <a:latin typeface="Open Sans"/>
                <a:ea typeface="Calibri"/>
              </a:rPr>
              <a:t>Definition:</a:t>
            </a:r>
            <a:endParaRPr lang="de-DE" sz="2400" b="0" strike="noStrike" spc="-1" dirty="0">
              <a:solidFill>
                <a:srgbClr val="000000"/>
              </a:solidFill>
              <a:latin typeface="Calibri"/>
            </a:endParaRPr>
          </a:p>
          <a:p>
            <a:pPr defTabSz="822960"/>
            <a:r>
              <a:rPr lang="de-DE" sz="2400" b="0" strike="noStrike" spc="-1" dirty="0">
                <a:solidFill>
                  <a:schemeClr val="dk1"/>
                </a:solidFill>
                <a:latin typeface="Open Sans"/>
                <a:ea typeface="Calibri"/>
              </a:rPr>
              <a:t>Photonen sind einzelne Energieportionen, die unteilbar sind. Die Energie ist also quantisiert, es handelt sich bei Photonen um Quantenobjekte. </a:t>
            </a:r>
            <a:r>
              <a:rPr lang="de-DE" sz="2400" b="0" strike="noStrike" spc="-1" dirty="0">
                <a:solidFill>
                  <a:srgbClr val="000000"/>
                </a:solidFill>
                <a:latin typeface="Open Sans"/>
                <a:ea typeface="Calibri"/>
              </a:rPr>
              <a:t> </a:t>
            </a:r>
            <a:endParaRPr lang="de-DE" sz="2400" b="0" strike="noStrike" spc="-1" dirty="0">
              <a:solidFill>
                <a:srgbClr val="000000"/>
              </a:solidFill>
              <a:latin typeface="Calibri"/>
            </a:endParaRPr>
          </a:p>
        </p:txBody>
      </p:sp>
      <p:sp>
        <p:nvSpPr>
          <p:cNvPr id="212" name="Rechteck 7"/>
          <p:cNvSpPr/>
          <p:nvPr/>
        </p:nvSpPr>
        <p:spPr>
          <a:xfrm>
            <a:off x="874800" y="3382473"/>
            <a:ext cx="10580040" cy="173412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dirty="0">
                <a:solidFill>
                  <a:srgbClr val="FF0000"/>
                </a:solidFill>
                <a:latin typeface="Open Sans"/>
                <a:ea typeface="Calibri"/>
              </a:rPr>
              <a:t>Was ist Quantenphysik?</a:t>
            </a:r>
            <a:endParaRPr lang="de-DE" sz="2400" b="0" strike="noStrike" spc="-1" dirty="0">
              <a:solidFill>
                <a:srgbClr val="000000"/>
              </a:solidFill>
              <a:latin typeface="Calibri"/>
            </a:endParaRPr>
          </a:p>
          <a:p>
            <a:pPr algn="just" defTabSz="822960">
              <a:lnSpc>
                <a:spcPct val="100000"/>
              </a:lnSpc>
            </a:pPr>
            <a:r>
              <a:rPr lang="de-DE" sz="2400" b="0" strike="noStrike" spc="-1" dirty="0">
                <a:solidFill>
                  <a:schemeClr val="dk1"/>
                </a:solidFill>
                <a:latin typeface="Open Sans"/>
                <a:ea typeface="Aptos"/>
              </a:rPr>
              <a:t>Wir sehen bei Photonen Effekte, die wir mit der klassischen Physik nicht erklären können </a:t>
            </a:r>
            <a:r>
              <a:rPr lang="de-DE" sz="2400" b="0" strike="noStrike" spc="-1" dirty="0">
                <a:solidFill>
                  <a:schemeClr val="dk1"/>
                </a:solidFill>
                <a:latin typeface="Wingdings"/>
                <a:ea typeface="Aptos"/>
              </a:rPr>
              <a:t></a:t>
            </a:r>
            <a:r>
              <a:rPr lang="de-DE" sz="2400" b="0" strike="noStrike" spc="-1" dirty="0">
                <a:solidFill>
                  <a:schemeClr val="dk1"/>
                </a:solidFill>
                <a:latin typeface="Open Sans"/>
                <a:ea typeface="Aptos"/>
              </a:rPr>
              <a:t> wir brauchen eine „neue Physik“, um diese Phänomene zu erklären, die sogenannte Quantenphysik.</a:t>
            </a:r>
            <a:endParaRPr lang="de-DE" sz="2400" b="0" strike="noStrike" spc="-1" dirty="0">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214" name="PlaceHolder 2"/>
          <p:cNvSpPr>
            <a:spLocks noGrp="1"/>
          </p:cNvSpPr>
          <p:nvPr>
            <p:ph/>
          </p:nvPr>
        </p:nvSpPr>
        <p:spPr>
          <a:xfrm>
            <a:off x="874800" y="1484280"/>
            <a:ext cx="851148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strike="noStrike" spc="-1" dirty="0">
                <a:solidFill>
                  <a:schemeClr val="accent1"/>
                </a:solidFill>
                <a:latin typeface="Open Sans"/>
              </a:rPr>
              <a:t>Kann man vorhersagen, welcher Detektor registrieren wird, oder ist dies zufällig?</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000" b="1" u="sng" strike="noStrike" spc="-1" dirty="0">
                <a:solidFill>
                  <a:srgbClr val="0E2841"/>
                </a:solidFill>
                <a:uFillTx/>
                <a:latin typeface="Open Sans"/>
                <a:ea typeface="Aptos"/>
              </a:rPr>
              <a:t>Aufgabe: </a:t>
            </a:r>
            <a:endParaRPr lang="de-DE" sz="2000" b="0" strike="noStrike" spc="-1" dirty="0">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000" b="1" strike="noStrike" spc="-1" dirty="0">
                <a:solidFill>
                  <a:srgbClr val="0E2841"/>
                </a:solidFill>
                <a:latin typeface="Open Sans"/>
                <a:ea typeface="Aptos"/>
              </a:rPr>
              <a:t>a) </a:t>
            </a:r>
            <a:r>
              <a:rPr lang="de-DE" sz="2000" b="1" strike="noStrike" spc="-1" dirty="0">
                <a:solidFill>
                  <a:schemeClr val="accent1"/>
                </a:solidFill>
                <a:latin typeface="Open Sans"/>
                <a:ea typeface="Aptos"/>
              </a:rPr>
              <a:t>Führe dazu die Simulation 20 mal aus und notiere dir, wie oft der 1. und 2. Detektor detektiert haben. Male auch jeweils die Felder aus, welcher Detektor geklickt hat. Beschreibe deine Beobachtung.</a:t>
            </a:r>
            <a:endParaRPr lang="de-DE" sz="2000" b="0" strike="noStrike" spc="-1" dirty="0">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000" b="0" strike="noStrike" spc="-1" dirty="0">
                <a:solidFill>
                  <a:schemeClr val="accent1"/>
                </a:solidFill>
                <a:latin typeface="Open Sans"/>
                <a:ea typeface="Aptos"/>
              </a:rPr>
              <a:t>b) Trage in die Tabelle die Anzahlen der gesamten Klasse ein. Beschreibe deine Beobachtung.</a:t>
            </a:r>
            <a:endParaRPr lang="de-DE" sz="2000" b="0" strike="noStrike" spc="-1" dirty="0">
              <a:solidFill>
                <a:srgbClr val="000000"/>
              </a:solidFill>
              <a:latin typeface="Calibri"/>
            </a:endParaRPr>
          </a:p>
          <a:p>
            <a:pPr indent="0" defTabSz="914400">
              <a:lnSpc>
                <a:spcPct val="107000"/>
              </a:lnSpc>
              <a:spcBef>
                <a:spcPts val="1199"/>
              </a:spcBef>
              <a:spcAft>
                <a:spcPts val="799"/>
              </a:spcAft>
              <a:buNone/>
              <a:tabLst>
                <a:tab pos="0" algn="l"/>
              </a:tabLst>
            </a:pPr>
            <a:endParaRPr lang="de-DE" sz="1600" b="0" strike="noStrike" spc="-1" dirty="0">
              <a:solidFill>
                <a:srgbClr val="000000"/>
              </a:solidFill>
              <a:latin typeface="Calibri"/>
            </a:endParaRPr>
          </a:p>
          <a:p>
            <a:pPr indent="0" defTabSz="914400">
              <a:lnSpc>
                <a:spcPct val="107000"/>
              </a:lnSpc>
              <a:spcBef>
                <a:spcPts val="1199"/>
              </a:spcBef>
              <a:spcAft>
                <a:spcPts val="799"/>
              </a:spcAft>
              <a:buNone/>
              <a:tabLst>
                <a:tab pos="0" algn="l"/>
              </a:tabLst>
            </a:pPr>
            <a:endParaRPr lang="de-DE" sz="1600" b="0" strike="noStrike" spc="-1" dirty="0">
              <a:solidFill>
                <a:srgbClr val="000000"/>
              </a:solidFill>
              <a:latin typeface="Calibri"/>
            </a:endParaRPr>
          </a:p>
        </p:txBody>
      </p:sp>
      <p:pic>
        <p:nvPicPr>
          <p:cNvPr id="215" name="Grafik 10"/>
          <p:cNvPicPr/>
          <p:nvPr/>
        </p:nvPicPr>
        <p:blipFill>
          <a:blip r:embed="rId2"/>
          <a:stretch/>
        </p:blipFill>
        <p:spPr>
          <a:xfrm>
            <a:off x="9787680" y="835920"/>
            <a:ext cx="1386000" cy="1296360"/>
          </a:xfrm>
          <a:prstGeom prst="rect">
            <a:avLst/>
          </a:prstGeom>
          <a:ln w="0">
            <a:noFill/>
          </a:ln>
        </p:spPr>
      </p:pic>
      <p:sp>
        <p:nvSpPr>
          <p:cNvPr id="217" name="Textfeld 4"/>
          <p:cNvSpPr/>
          <p:nvPr/>
        </p:nvSpPr>
        <p:spPr>
          <a:xfrm>
            <a:off x="10976760" y="188676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[2]</a:t>
            </a:r>
            <a:endParaRPr lang="de-DE" sz="1000" b="0" strike="noStrike" spc="-1">
              <a:solidFill>
                <a:srgbClr val="000000"/>
              </a:solidFill>
              <a:latin typeface="Calibri"/>
            </a:endParaRPr>
          </a:p>
        </p:txBody>
      </p:sp>
      <p:pic>
        <p:nvPicPr>
          <p:cNvPr id="4" name="Grafik 3">
            <a:extLst>
              <a:ext uri="{FF2B5EF4-FFF2-40B4-BE49-F238E27FC236}">
                <a16:creationId xmlns:a16="http://schemas.microsoft.com/office/drawing/2014/main" id="{E1A5046D-2BFD-DD98-54AB-CA45700A2C75}"/>
              </a:ext>
            </a:extLst>
          </p:cNvPr>
          <p:cNvPicPr>
            <a:picLocks noChangeAspect="1"/>
          </p:cNvPicPr>
          <p:nvPr/>
        </p:nvPicPr>
        <p:blipFill>
          <a:blip r:embed="rId3"/>
          <a:stretch>
            <a:fillRect/>
          </a:stretch>
        </p:blipFill>
        <p:spPr>
          <a:xfrm>
            <a:off x="9556433" y="3355848"/>
            <a:ext cx="2527944" cy="2538412"/>
          </a:xfrm>
          <a:prstGeom prst="rect">
            <a:avLst/>
          </a:prstGeom>
        </p:spPr>
      </p:pic>
      <p:sp>
        <p:nvSpPr>
          <p:cNvPr id="7" name="Textfeld 6">
            <a:extLst>
              <a:ext uri="{FF2B5EF4-FFF2-40B4-BE49-F238E27FC236}">
                <a16:creationId xmlns:a16="http://schemas.microsoft.com/office/drawing/2014/main" id="{29F6E11D-F71A-9661-16C0-C7D9FB7F02F3}"/>
              </a:ext>
            </a:extLst>
          </p:cNvPr>
          <p:cNvSpPr txBox="1"/>
          <p:nvPr/>
        </p:nvSpPr>
        <p:spPr>
          <a:xfrm>
            <a:off x="8263242" y="5837414"/>
            <a:ext cx="6094476" cy="369332"/>
          </a:xfrm>
          <a:prstGeom prst="rect">
            <a:avLst/>
          </a:prstGeom>
          <a:noFill/>
        </p:spPr>
        <p:txBody>
          <a:bodyPr wrap="square">
            <a:spAutoFit/>
          </a:bodyPr>
          <a:lstStyle/>
          <a:p>
            <a:r>
              <a:rPr lang="de-DE" dirty="0"/>
              <a:t>strahlteiler.quantensimulation.de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219"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000" b="1" u="sng" strike="noStrike" spc="-1">
                <a:solidFill>
                  <a:srgbClr val="0E2841"/>
                </a:solidFill>
                <a:uFillTx/>
                <a:latin typeface="Open Sans"/>
                <a:ea typeface="Aptos"/>
              </a:rPr>
              <a:t>Aufgabe: </a:t>
            </a:r>
            <a:endParaRPr lang="de-DE" sz="2000" b="0" strike="noStrike" spc="-1">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000" b="0" strike="noStrike" spc="-1">
                <a:solidFill>
                  <a:srgbClr val="0E2841"/>
                </a:solidFill>
                <a:latin typeface="Open Sans"/>
                <a:ea typeface="Aptos"/>
              </a:rPr>
              <a:t>a) </a:t>
            </a:r>
            <a:r>
              <a:rPr lang="de-DE" sz="2000" b="0" strike="noStrike" spc="-1">
                <a:solidFill>
                  <a:schemeClr val="accent1"/>
                </a:solidFill>
                <a:latin typeface="Open Sans"/>
                <a:ea typeface="Aptos"/>
              </a:rPr>
              <a:t>Führe dazu die Simulation 20 mal aus und notiere dir, wie oft der 1. und 2. Detektor detektiert haben. Male auch jeweils die Felder aus, welcher Detektor geklickt hat. Beschreibe deine Beobachtung.</a:t>
            </a:r>
            <a:endParaRPr lang="de-DE" sz="2000" b="0" strike="noStrike" spc="-1">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000" b="1" strike="noStrike" spc="-1">
                <a:solidFill>
                  <a:schemeClr val="accent1"/>
                </a:solidFill>
                <a:latin typeface="Open Sans"/>
                <a:ea typeface="Aptos"/>
              </a:rPr>
              <a:t>b) Trage in die Tabelle die Anzahlen der gesamten Klasse ein. Beschreibe deine Beobachtung.</a:t>
            </a:r>
            <a:endParaRPr lang="de-DE" sz="2000" b="0" strike="noStrike" spc="-1">
              <a:solidFill>
                <a:srgbClr val="000000"/>
              </a:solidFill>
              <a:latin typeface="Calibri"/>
            </a:endParaRPr>
          </a:p>
          <a:p>
            <a:pPr indent="0" defTabSz="914400">
              <a:lnSpc>
                <a:spcPct val="107000"/>
              </a:lnSpc>
              <a:spcBef>
                <a:spcPts val="1199"/>
              </a:spcBef>
              <a:spcAft>
                <a:spcPts val="799"/>
              </a:spcAft>
              <a:buNone/>
              <a:tabLst>
                <a:tab pos="0" algn="l"/>
              </a:tabLst>
            </a:pPr>
            <a:endParaRPr lang="de-DE" sz="1600" b="0" strike="noStrike" spc="-1">
              <a:solidFill>
                <a:srgbClr val="000000"/>
              </a:solidFill>
              <a:latin typeface="Calibri"/>
            </a:endParaRPr>
          </a:p>
          <a:p>
            <a:pPr indent="0" defTabSz="914400">
              <a:lnSpc>
                <a:spcPct val="107000"/>
              </a:lnSpc>
              <a:spcBef>
                <a:spcPts val="1199"/>
              </a:spcBef>
              <a:spcAft>
                <a:spcPts val="799"/>
              </a:spcAft>
              <a:buNone/>
              <a:tabLst>
                <a:tab pos="0" algn="l"/>
              </a:tabLst>
            </a:pPr>
            <a:endParaRPr lang="de-DE" sz="1600" b="0" strike="noStrike" spc="-1">
              <a:solidFill>
                <a:srgbClr val="000000"/>
              </a:solidFill>
              <a:latin typeface="Calibri"/>
            </a:endParaRPr>
          </a:p>
        </p:txBody>
      </p:sp>
      <p:pic>
        <p:nvPicPr>
          <p:cNvPr id="220" name="Grafik 9"/>
          <p:cNvPicPr/>
          <p:nvPr/>
        </p:nvPicPr>
        <p:blipFill>
          <a:blip r:embed="rId2"/>
          <a:stretch/>
        </p:blipFill>
        <p:spPr>
          <a:xfrm>
            <a:off x="8806320" y="3512520"/>
            <a:ext cx="1812600" cy="1695240"/>
          </a:xfrm>
          <a:prstGeom prst="rect">
            <a:avLst/>
          </a:prstGeom>
          <a:ln w="0">
            <a:noFill/>
          </a:ln>
        </p:spPr>
      </p:pic>
      <p:sp>
        <p:nvSpPr>
          <p:cNvPr id="221" name="Textfeld 4"/>
          <p:cNvSpPr/>
          <p:nvPr/>
        </p:nvSpPr>
        <p:spPr>
          <a:xfrm>
            <a:off x="10451880" y="4816440"/>
            <a:ext cx="3348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[2]</a:t>
            </a:r>
            <a:endParaRPr lang="de-DE" sz="100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223"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a:solidFill>
                  <a:schemeClr val="accent1"/>
                </a:solidFill>
                <a:uFillTx/>
                <a:latin typeface="Open Sans"/>
              </a:rPr>
              <a:t>Fazit:</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rgbClr val="00B050"/>
                </a:solidFill>
                <a:latin typeface="Open Sans"/>
              </a:rPr>
              <a:t>Einzelne Messungen lassen sich nicht vorhersagen und bei kleinen Umfängen schwankt das Verhältnis der Detektoren.</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rgbClr val="00B050"/>
                </a:solidFill>
                <a:latin typeface="Open Sans"/>
              </a:rPr>
              <a:t>Bei großen Messumfängen gleichen sich die Anzahl der Klicks an Detektor 1 und 2 an.</a:t>
            </a:r>
            <a:endParaRPr lang="de-DE" sz="2400" b="0" strike="noStrike" spc="-1">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225"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a:solidFill>
                  <a:schemeClr val="accent1"/>
                </a:solidFill>
                <a:uFillTx/>
                <a:latin typeface="Open Sans"/>
              </a:rPr>
              <a:t>Fazit:</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rgbClr val="00B050"/>
                </a:solidFill>
                <a:latin typeface="Open Sans"/>
              </a:rPr>
              <a:t>Einzelne Messungen lassen sich nicht vorhersagen und bei kleinen Umfängen schwankt das Verhältnis der Detektoren.</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rgbClr val="00B050"/>
                </a:solidFill>
                <a:latin typeface="Open Sans"/>
              </a:rPr>
              <a:t>Bei großen Messumfängen gleichen sich die Anzahl der Klicks an Detektor 1 und 2 an. </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1" strike="noStrike" spc="-1">
                <a:solidFill>
                  <a:schemeClr val="dk1"/>
                </a:solidFill>
                <a:latin typeface="Open Sans"/>
              </a:rPr>
              <a:t>Berechne dazu die relativen Häufigkeiten der Klicks.</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r>
              <a:rPr lang="de-DE" sz="2400" b="1" u="sng" strike="noStrike" spc="-1">
                <a:solidFill>
                  <a:schemeClr val="accent1"/>
                </a:solidFill>
                <a:uFillTx/>
                <a:latin typeface="Open Sans"/>
              </a:rPr>
              <a:t>Aufgabe: </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Open Sans"/>
              </a:rPr>
              <a:t>Ergänze den Merksatz selbstständig.</a:t>
            </a:r>
            <a:endParaRPr lang="de-DE" sz="240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227"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1" u="sng" strike="noStrike" spc="-1">
                <a:solidFill>
                  <a:schemeClr val="accent1"/>
                </a:solidFill>
                <a:uFillTx/>
                <a:latin typeface="Open Sans"/>
              </a:rPr>
              <a:t>Fazit:</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rgbClr val="00B050"/>
                </a:solidFill>
                <a:latin typeface="Open Sans"/>
              </a:rPr>
              <a:t>Einzelne Messungen lassen sich nicht vorhersagen und bei kleinen Umfängen schwankt das Verhältnis der Detektoren.</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rgbClr val="00B050"/>
                </a:solidFill>
                <a:latin typeface="Open Sans"/>
              </a:rPr>
              <a:t>Bei großen Messumfängen gleichen sich die Anzahl der Klicks an Detektor 1 und 2 an.</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228" name="Rechteck 5"/>
          <p:cNvSpPr/>
          <p:nvPr/>
        </p:nvSpPr>
        <p:spPr>
          <a:xfrm>
            <a:off x="805680" y="3883320"/>
            <a:ext cx="10580040" cy="174600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FF0000"/>
                </a:solidFill>
                <a:latin typeface="Open Sans"/>
                <a:ea typeface="Calibri"/>
              </a:rPr>
              <a:t>Merksatz:</a:t>
            </a:r>
            <a:endParaRPr lang="de-DE" sz="2400" b="0" strike="noStrike" spc="-1">
              <a:solidFill>
                <a:srgbClr val="000000"/>
              </a:solidFill>
              <a:latin typeface="Calibri"/>
            </a:endParaRPr>
          </a:p>
          <a:p>
            <a:pPr algn="just" defTabSz="822960">
              <a:lnSpc>
                <a:spcPct val="150000"/>
              </a:lnSpc>
            </a:pPr>
            <a:r>
              <a:rPr lang="de-DE" sz="2400" b="0" strike="noStrike" spc="-1">
                <a:solidFill>
                  <a:schemeClr val="dk1"/>
                </a:solidFill>
                <a:latin typeface="Open Sans"/>
                <a:ea typeface="Calibri"/>
              </a:rPr>
              <a:t>Welcher </a:t>
            </a:r>
            <a:r>
              <a:rPr lang="de-DE" sz="2400" b="0" strike="noStrike" spc="-1">
                <a:solidFill>
                  <a:schemeClr val="dk1"/>
                </a:solidFill>
                <a:latin typeface="Open Sans"/>
                <a:ea typeface="Aptos"/>
              </a:rPr>
              <a:t>Detektor bei einem Photon klickt, ist zufällig und nicht vorherbestimmt. Lediglich Wahrscheinlichkeiten lassen sich angeben.</a:t>
            </a:r>
            <a:r>
              <a:rPr lang="de-DE" sz="2400" b="0" strike="noStrike" spc="-1">
                <a:solidFill>
                  <a:srgbClr val="000000"/>
                </a:solidFill>
                <a:latin typeface="Open Sans"/>
                <a:ea typeface="Calibri"/>
              </a:rPr>
              <a:t> </a:t>
            </a:r>
            <a:endParaRPr lang="de-DE" sz="2400" b="0" strike="noStrike" spc="-1">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Interferenz</a:t>
            </a:r>
            <a:endParaRPr lang="de-DE" sz="3200" b="0" strike="noStrike" spc="-1">
              <a:solidFill>
                <a:srgbClr val="000000"/>
              </a:solidFill>
              <a:latin typeface="Calibri"/>
            </a:endParaRPr>
          </a:p>
        </p:txBody>
      </p:sp>
      <p:sp>
        <p:nvSpPr>
          <p:cNvPr id="230"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strike="noStrike" spc="-1">
                <a:solidFill>
                  <a:schemeClr val="accent1"/>
                </a:solidFill>
                <a:latin typeface="Open Sans"/>
              </a:rPr>
              <a:t>Leitfrage 3: Was kann man beobachten, wenn man optische Experimente mit Photonen durchführt?</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Wingdings"/>
              </a:rPr>
              <a:t></a:t>
            </a:r>
            <a:r>
              <a:rPr lang="de-DE" sz="2400" b="0" strike="noStrike" spc="-1">
                <a:solidFill>
                  <a:schemeClr val="accent1"/>
                </a:solidFill>
                <a:latin typeface="Open Sans"/>
              </a:rPr>
              <a:t> jetzt Untersuchung des Phänomens Interferenz</a:t>
            </a:r>
            <a:endParaRPr lang="de-DE" sz="2400" b="0" strike="noStrike" spc="-1">
              <a:solidFill>
                <a:srgbClr val="000000"/>
              </a:solidFill>
              <a:latin typeface="Calibri"/>
            </a:endParaRPr>
          </a:p>
          <a:p>
            <a:pPr indent="0" defTabSz="914400">
              <a:lnSpc>
                <a:spcPct val="107000"/>
              </a:lnSpc>
              <a:spcBef>
                <a:spcPts val="1199"/>
              </a:spcBef>
              <a:spcAft>
                <a:spcPts val="799"/>
              </a:spcAft>
              <a:buNone/>
              <a:tabLst>
                <a:tab pos="0" algn="l"/>
              </a:tabLst>
            </a:pPr>
            <a:r>
              <a:rPr lang="de-DE" sz="2400" b="1" u="sng" strike="noStrike" spc="-1">
                <a:solidFill>
                  <a:schemeClr val="accent1"/>
                </a:solidFill>
                <a:uFillTx/>
                <a:latin typeface="Open Sans"/>
                <a:ea typeface="Aptos"/>
              </a:rPr>
              <a:t>Aufgabe:</a:t>
            </a:r>
            <a:r>
              <a:rPr lang="de-DE" sz="2400" b="1" strike="noStrike" spc="-1">
                <a:solidFill>
                  <a:schemeClr val="accent1"/>
                </a:solidFill>
                <a:latin typeface="Open Sans"/>
                <a:ea typeface="Aptos"/>
              </a:rPr>
              <a:t> </a:t>
            </a:r>
            <a:endParaRPr lang="de-DE" sz="2400" b="0" strike="noStrike" spc="-1">
              <a:solidFill>
                <a:srgbClr val="000000"/>
              </a:solidFill>
              <a:latin typeface="Calibri"/>
            </a:endParaRPr>
          </a:p>
          <a:p>
            <a:pPr indent="0" defTabSz="914400">
              <a:lnSpc>
                <a:spcPct val="107000"/>
              </a:lnSpc>
              <a:spcBef>
                <a:spcPts val="1199"/>
              </a:spcBef>
              <a:spcAft>
                <a:spcPts val="799"/>
              </a:spcAft>
              <a:buNone/>
              <a:tabLst>
                <a:tab pos="0" algn="l"/>
              </a:tabLst>
            </a:pPr>
            <a:r>
              <a:rPr lang="de-DE" sz="2400" b="0" strike="noStrike" spc="-1">
                <a:solidFill>
                  <a:schemeClr val="accent1"/>
                </a:solidFill>
                <a:latin typeface="Open Sans"/>
                <a:ea typeface="Aptos"/>
              </a:rPr>
              <a:t>Notiere, was du über das Phänomen Interferenz noch weißt. Beziehe dazu die Grafik mit ein.</a:t>
            </a:r>
            <a:endParaRPr lang="de-DE" sz="2400" b="0" strike="noStrike" spc="-1">
              <a:solidFill>
                <a:srgbClr val="000000"/>
              </a:solidFill>
              <a:latin typeface="Calibri"/>
            </a:endParaRPr>
          </a:p>
        </p:txBody>
      </p:sp>
      <p:pic>
        <p:nvPicPr>
          <p:cNvPr id="231" name="Grafik 3" descr="Ein Bild, das Kunst, Kreis, Schwarzweiß, Screenshot enthält.&#10;&#10;Automatisch generierte Beschreibung"/>
          <p:cNvPicPr/>
          <p:nvPr/>
        </p:nvPicPr>
        <p:blipFill>
          <a:blip r:embed="rId2"/>
          <a:stretch/>
        </p:blipFill>
        <p:spPr>
          <a:xfrm>
            <a:off x="5117040" y="3988800"/>
            <a:ext cx="1956960" cy="2206080"/>
          </a:xfrm>
          <a:prstGeom prst="rect">
            <a:avLst/>
          </a:prstGeom>
          <a:ln w="0">
            <a:noFill/>
          </a:ln>
        </p:spPr>
      </p:pic>
      <p:sp>
        <p:nvSpPr>
          <p:cNvPr id="232" name="Textfeld 4"/>
          <p:cNvSpPr/>
          <p:nvPr/>
        </p:nvSpPr>
        <p:spPr>
          <a:xfrm>
            <a:off x="7143120" y="603720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[3]</a:t>
            </a:r>
            <a:endParaRPr lang="de-DE" sz="1000" b="0" strike="noStrike" spc="-1">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Interferenz</a:t>
            </a:r>
            <a:endParaRPr lang="de-DE" sz="3200" b="0" strike="noStrike" spc="-1">
              <a:solidFill>
                <a:srgbClr val="000000"/>
              </a:solidFill>
              <a:latin typeface="Calibri"/>
            </a:endParaRPr>
          </a:p>
        </p:txBody>
      </p:sp>
      <p:sp>
        <p:nvSpPr>
          <p:cNvPr id="234"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0" strike="noStrike" spc="-1">
                <a:solidFill>
                  <a:schemeClr val="accent1"/>
                </a:solidFill>
                <a:latin typeface="Open Sans"/>
              </a:rPr>
              <a:t>Überlagerung von Wellen (Addition der Amplituden)</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Open Sans"/>
              </a:rPr>
              <a:t>Unterscheidung in konstruktive und destruktive Interferenz</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Open Sans"/>
              </a:rPr>
              <a:t>auftretende Interferenzmuster</a:t>
            </a:r>
            <a:endParaRPr lang="de-DE" sz="2400" b="0" strike="noStrike" spc="-1">
              <a:solidFill>
                <a:srgbClr val="000000"/>
              </a:solidFill>
              <a:latin typeface="Calibri"/>
            </a:endParaRPr>
          </a:p>
        </p:txBody>
      </p:sp>
      <p:pic>
        <p:nvPicPr>
          <p:cNvPr id="235" name="Grafik 3" descr="Ein Bild, das Reihe, Diagramm enthält.&#10;&#10;Automatisch generierte Beschreibung"/>
          <p:cNvPicPr/>
          <p:nvPr/>
        </p:nvPicPr>
        <p:blipFill>
          <a:blip r:embed="rId2"/>
          <a:stretch/>
        </p:blipFill>
        <p:spPr>
          <a:xfrm>
            <a:off x="6348960" y="2786040"/>
            <a:ext cx="3162960" cy="1427760"/>
          </a:xfrm>
          <a:prstGeom prst="rect">
            <a:avLst/>
          </a:prstGeom>
          <a:ln w="0">
            <a:noFill/>
          </a:ln>
        </p:spPr>
      </p:pic>
      <p:pic>
        <p:nvPicPr>
          <p:cNvPr id="236" name="Grafik 4" descr="Ein Bild, das Reihe, Diagramm enthält.&#10;&#10;Automatisch generierte Beschreibung"/>
          <p:cNvPicPr/>
          <p:nvPr/>
        </p:nvPicPr>
        <p:blipFill>
          <a:blip r:embed="rId3"/>
          <a:stretch/>
        </p:blipFill>
        <p:spPr>
          <a:xfrm>
            <a:off x="6300000" y="4307760"/>
            <a:ext cx="3162960" cy="1427760"/>
          </a:xfrm>
          <a:prstGeom prst="rect">
            <a:avLst/>
          </a:prstGeom>
          <a:ln w="0">
            <a:noFill/>
          </a:ln>
        </p:spPr>
      </p:pic>
      <p:pic>
        <p:nvPicPr>
          <p:cNvPr id="237" name="Grafik 5" descr="Ein Bild, das Kunst, Kreis, Schwarzweiß, Screenshot enthält.&#10;&#10;Automatisch generierte Beschreibung"/>
          <p:cNvPicPr/>
          <p:nvPr/>
        </p:nvPicPr>
        <p:blipFill>
          <a:blip r:embed="rId4"/>
          <a:stretch/>
        </p:blipFill>
        <p:spPr>
          <a:xfrm>
            <a:off x="2642040" y="3321720"/>
            <a:ext cx="2141280" cy="2413800"/>
          </a:xfrm>
          <a:prstGeom prst="rect">
            <a:avLst/>
          </a:prstGeom>
          <a:ln w="0">
            <a:noFill/>
          </a:ln>
        </p:spPr>
      </p:pic>
      <p:sp>
        <p:nvSpPr>
          <p:cNvPr id="238" name="Textfeld 6"/>
          <p:cNvSpPr/>
          <p:nvPr/>
        </p:nvSpPr>
        <p:spPr>
          <a:xfrm>
            <a:off x="4787640" y="549684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[3]</a:t>
            </a:r>
            <a:endParaRPr lang="de-DE" sz="1000" b="0" strike="noStrike" spc="-1">
              <a:solidFill>
                <a:srgbClr val="000000"/>
              </a:solidFill>
              <a:latin typeface="Calibri"/>
            </a:endParaRPr>
          </a:p>
        </p:txBody>
      </p:sp>
      <p:sp>
        <p:nvSpPr>
          <p:cNvPr id="239" name="Textfeld 7"/>
          <p:cNvSpPr/>
          <p:nvPr/>
        </p:nvSpPr>
        <p:spPr>
          <a:xfrm>
            <a:off x="9476280" y="549000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[4]</a:t>
            </a:r>
            <a:endParaRPr lang="de-DE" sz="100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241"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marL="285840" indent="-285840" defTabSz="914400">
              <a:lnSpc>
                <a:spcPct val="100000"/>
              </a:lnSpc>
              <a:spcBef>
                <a:spcPts val="1199"/>
              </a:spcBef>
              <a:buClr>
                <a:srgbClr val="00305D"/>
              </a:buClr>
              <a:buFont typeface="Arial"/>
              <a:buChar char="•"/>
            </a:pPr>
            <a:r>
              <a:rPr lang="de-DE" sz="2000" b="0" strike="noStrike" spc="-1">
                <a:solidFill>
                  <a:schemeClr val="accent1"/>
                </a:solidFill>
                <a:latin typeface="Open Sans"/>
              </a:rPr>
              <a:t>Interferometer sind optische Aufbauten, mithilfe derer man das Phänomen Interferenz untersuchen kann</a:t>
            </a:r>
            <a:endParaRPr lang="de-DE" sz="2000" b="0" strike="noStrike" spc="-1">
              <a:solidFill>
                <a:srgbClr val="000000"/>
              </a:solidFill>
              <a:latin typeface="Calibri"/>
            </a:endParaRPr>
          </a:p>
          <a:p>
            <a:pPr marL="285840" indent="-285840" defTabSz="914400">
              <a:lnSpc>
                <a:spcPct val="100000"/>
              </a:lnSpc>
              <a:spcBef>
                <a:spcPts val="1199"/>
              </a:spcBef>
              <a:buClr>
                <a:srgbClr val="00305D"/>
              </a:buClr>
              <a:buFont typeface="Arial"/>
              <a:buChar char="•"/>
            </a:pPr>
            <a:r>
              <a:rPr lang="de-DE" sz="2000" b="0" strike="noStrike" spc="-1">
                <a:solidFill>
                  <a:schemeClr val="accent1"/>
                </a:solidFill>
                <a:latin typeface="Open Sans"/>
              </a:rPr>
              <a:t>Grundsätzliches Prinzip: Licht wird durch Strahlteiler auf zwei verschiedene Wege gelenkt und anschließend mit einem zweiten Strahlteiler überlagert</a:t>
            </a:r>
            <a:endParaRPr lang="de-DE" sz="2000" b="0" strike="noStrike" spc="-1">
              <a:solidFill>
                <a:srgbClr val="000000"/>
              </a:solidFill>
              <a:latin typeface="Calibri"/>
            </a:endParaRPr>
          </a:p>
          <a:p>
            <a:pPr marL="285840" indent="-285840" defTabSz="914400">
              <a:lnSpc>
                <a:spcPct val="100000"/>
              </a:lnSpc>
              <a:spcBef>
                <a:spcPts val="1199"/>
              </a:spcBef>
              <a:buClr>
                <a:srgbClr val="00305D"/>
              </a:buClr>
              <a:buFont typeface="Arial"/>
              <a:buChar char="•"/>
            </a:pPr>
            <a:r>
              <a:rPr lang="de-DE" sz="2000" b="0" strike="noStrike" spc="-1">
                <a:solidFill>
                  <a:schemeClr val="accent1"/>
                </a:solidFill>
                <a:latin typeface="Open Sans"/>
              </a:rPr>
              <a:t>eingesetzt zur präzisen Längenmessung und zum Veranschaulichen von Interferenz</a:t>
            </a:r>
            <a:endParaRPr lang="de-DE" sz="2000" b="0" strike="noStrike" spc="-1">
              <a:solidFill>
                <a:srgbClr val="000000"/>
              </a:solidFill>
              <a:latin typeface="Calibri"/>
            </a:endParaRPr>
          </a:p>
        </p:txBody>
      </p:sp>
      <p:sp>
        <p:nvSpPr>
          <p:cNvPr id="242" name="Textfeld 9"/>
          <p:cNvSpPr/>
          <p:nvPr/>
        </p:nvSpPr>
        <p:spPr>
          <a:xfrm>
            <a:off x="9675000" y="5337360"/>
            <a:ext cx="3348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[5]</a:t>
            </a:r>
            <a:endParaRPr lang="de-DE" sz="1000" b="0" strike="noStrike" spc="-1">
              <a:solidFill>
                <a:srgbClr val="000000"/>
              </a:solidFill>
              <a:latin typeface="Calibri"/>
            </a:endParaRPr>
          </a:p>
        </p:txBody>
      </p:sp>
      <p:sp>
        <p:nvSpPr>
          <p:cNvPr id="243" name="Textfeld 10"/>
          <p:cNvSpPr/>
          <p:nvPr/>
        </p:nvSpPr>
        <p:spPr>
          <a:xfrm>
            <a:off x="1847160" y="5621760"/>
            <a:ext cx="342360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1600" b="0" strike="noStrike" spc="-1">
                <a:solidFill>
                  <a:schemeClr val="accent1"/>
                </a:solidFill>
                <a:latin typeface="Open Sans"/>
              </a:rPr>
              <a:t>Mach-Zehnder-Interferometer</a:t>
            </a:r>
            <a:endParaRPr lang="de-DE" sz="1600" b="0" strike="noStrike" spc="-1">
              <a:solidFill>
                <a:srgbClr val="000000"/>
              </a:solidFill>
              <a:latin typeface="Calibri"/>
            </a:endParaRPr>
          </a:p>
        </p:txBody>
      </p:sp>
      <p:pic>
        <p:nvPicPr>
          <p:cNvPr id="244" name="Grafik 13"/>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p:blipFill>
        <p:spPr>
          <a:xfrm rot="10800000">
            <a:off x="1848240" y="3350160"/>
            <a:ext cx="3097800" cy="2332440"/>
          </a:xfrm>
          <a:prstGeom prst="rect">
            <a:avLst/>
          </a:prstGeom>
          <a:ln w="0">
            <a:noFill/>
          </a:ln>
        </p:spPr>
      </p:pic>
      <p:pic>
        <p:nvPicPr>
          <p:cNvPr id="245" name="Grafik 17"/>
          <p:cNvPicPr/>
          <p:nvPr/>
        </p:nvPicPr>
        <p:blipFill>
          <a:blip r:embed="rId4"/>
          <a:stretch/>
        </p:blipFill>
        <p:spPr>
          <a:xfrm>
            <a:off x="6095880" y="3519360"/>
            <a:ext cx="3575520" cy="2319120"/>
          </a:xfrm>
          <a:prstGeom prst="rect">
            <a:avLst/>
          </a:prstGeom>
          <a:ln w="0">
            <a:noFill/>
          </a:ln>
        </p:spPr>
      </p:pic>
      <p:sp>
        <p:nvSpPr>
          <p:cNvPr id="246" name="Textfeld 6"/>
          <p:cNvSpPr/>
          <p:nvPr/>
        </p:nvSpPr>
        <p:spPr>
          <a:xfrm>
            <a:off x="4637520" y="533736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[6]</a:t>
            </a:r>
            <a:endParaRPr lang="de-DE" sz="1000" b="0" strike="noStrike" spc="-1">
              <a:solidFill>
                <a:srgbClr val="000000"/>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248"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a:spcBef>
                <a:spcPts val="1417"/>
              </a:spcBef>
              <a:buNone/>
            </a:pPr>
            <a:endParaRPr lang="de-DE" sz="1800" b="0" strike="noStrike" spc="-1">
              <a:solidFill>
                <a:srgbClr val="000000"/>
              </a:solidFill>
              <a:latin typeface="Calibri"/>
            </a:endParaRPr>
          </a:p>
        </p:txBody>
      </p:sp>
      <p:sp>
        <p:nvSpPr>
          <p:cNvPr id="249" name="Textfeld 6"/>
          <p:cNvSpPr/>
          <p:nvPr/>
        </p:nvSpPr>
        <p:spPr>
          <a:xfrm>
            <a:off x="4777920" y="5939280"/>
            <a:ext cx="3348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[6]</a:t>
            </a:r>
            <a:endParaRPr lang="de-DE" sz="1000" b="0" strike="noStrike" spc="-1">
              <a:solidFill>
                <a:srgbClr val="000000"/>
              </a:solidFill>
              <a:latin typeface="Calibri"/>
            </a:endParaRPr>
          </a:p>
        </p:txBody>
      </p:sp>
      <p:sp>
        <p:nvSpPr>
          <p:cNvPr id="250" name="Textfeld 9"/>
          <p:cNvSpPr/>
          <p:nvPr/>
        </p:nvSpPr>
        <p:spPr>
          <a:xfrm>
            <a:off x="9941400" y="593820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[5]</a:t>
            </a:r>
            <a:endParaRPr lang="de-DE" sz="1000" b="0" strike="noStrike" spc="-1">
              <a:solidFill>
                <a:srgbClr val="000000"/>
              </a:solidFill>
              <a:latin typeface="Calibri"/>
            </a:endParaRPr>
          </a:p>
        </p:txBody>
      </p:sp>
      <p:pic>
        <p:nvPicPr>
          <p:cNvPr id="251" name="Grafik 13"/>
          <p:cNvPicPr/>
          <p:nvPr/>
        </p:nvPicPr>
        <p:blipFill>
          <a:blip r:embed="rId2">
            <a:extLst>
              <a:ext uri="{BEBA8EAE-BF5A-486C-A8C5-ECC9F3942E4B}">
                <a14:imgProps xmlns:a14="http://schemas.microsoft.com/office/drawing/2010/main">
                  <a14:imgLayer>
                    <a14:imgEffect>
                      <a14:brightnessContrast bright="40000" contrast="-20000"/>
                    </a14:imgEffect>
                  </a14:imgLayer>
                </a14:imgProps>
              </a:ext>
            </a:extLst>
          </a:blip>
          <a:srcRect t="17636" b="12976"/>
          <a:stretch/>
        </p:blipFill>
        <p:spPr>
          <a:xfrm rot="10800000">
            <a:off x="190080" y="1490760"/>
            <a:ext cx="5544000" cy="2895840"/>
          </a:xfrm>
          <a:prstGeom prst="rect">
            <a:avLst/>
          </a:prstGeom>
          <a:ln w="0">
            <a:noFill/>
          </a:ln>
        </p:spPr>
      </p:pic>
      <p:pic>
        <p:nvPicPr>
          <p:cNvPr id="252" name="Grafik 21"/>
          <p:cNvPicPr/>
          <p:nvPr/>
        </p:nvPicPr>
        <p:blipFill>
          <a:blip r:embed="rId3"/>
          <a:stretch/>
        </p:blipFill>
        <p:spPr>
          <a:xfrm>
            <a:off x="6192720" y="1555200"/>
            <a:ext cx="5546520" cy="3597480"/>
          </a:xfrm>
          <a:prstGeom prst="rect">
            <a:avLst/>
          </a:prstGeom>
          <a:ln w="0">
            <a:noFill/>
          </a:ln>
        </p:spPr>
      </p:pic>
      <p:sp>
        <p:nvSpPr>
          <p:cNvPr id="253" name="Rechteck 3"/>
          <p:cNvSpPr/>
          <p:nvPr/>
        </p:nvSpPr>
        <p:spPr>
          <a:xfrm>
            <a:off x="271440" y="3125160"/>
            <a:ext cx="1766520" cy="9918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54" name="Rechteck 5"/>
          <p:cNvSpPr/>
          <p:nvPr/>
        </p:nvSpPr>
        <p:spPr>
          <a:xfrm>
            <a:off x="6863760" y="4117680"/>
            <a:ext cx="749520" cy="58032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55" name="Rechteck 7"/>
          <p:cNvSpPr/>
          <p:nvPr/>
        </p:nvSpPr>
        <p:spPr>
          <a:xfrm>
            <a:off x="2513520" y="1948680"/>
            <a:ext cx="934920" cy="91584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56" name="Rechteck 8"/>
          <p:cNvSpPr/>
          <p:nvPr/>
        </p:nvSpPr>
        <p:spPr>
          <a:xfrm>
            <a:off x="3806640" y="3449520"/>
            <a:ext cx="948600" cy="81396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57" name="Rechteck 11"/>
          <p:cNvSpPr/>
          <p:nvPr/>
        </p:nvSpPr>
        <p:spPr>
          <a:xfrm>
            <a:off x="8304840" y="2261880"/>
            <a:ext cx="1109880" cy="106200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58" name="Rechteck 12"/>
          <p:cNvSpPr/>
          <p:nvPr/>
        </p:nvSpPr>
        <p:spPr>
          <a:xfrm>
            <a:off x="10074600" y="3744720"/>
            <a:ext cx="1014480" cy="122652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59" name="Rechteck 14"/>
          <p:cNvSpPr/>
          <p:nvPr/>
        </p:nvSpPr>
        <p:spPr>
          <a:xfrm>
            <a:off x="2618280" y="3219840"/>
            <a:ext cx="830520" cy="813960"/>
          </a:xfrm>
          <a:prstGeom prst="rect">
            <a:avLst/>
          </a:prstGeom>
          <a:noFill/>
          <a:ln w="57150">
            <a:solidFill>
              <a:srgbClr val="8830A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60" name="Rechteck 16"/>
          <p:cNvSpPr/>
          <p:nvPr/>
        </p:nvSpPr>
        <p:spPr>
          <a:xfrm>
            <a:off x="3777480" y="2223360"/>
            <a:ext cx="895680" cy="900720"/>
          </a:xfrm>
          <a:prstGeom prst="rect">
            <a:avLst/>
          </a:prstGeom>
          <a:noFill/>
          <a:ln w="57150">
            <a:solidFill>
              <a:srgbClr val="8830A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61" name="Rechteck 17"/>
          <p:cNvSpPr/>
          <p:nvPr/>
        </p:nvSpPr>
        <p:spPr>
          <a:xfrm>
            <a:off x="8517240" y="3890880"/>
            <a:ext cx="897480" cy="915840"/>
          </a:xfrm>
          <a:prstGeom prst="rect">
            <a:avLst/>
          </a:prstGeom>
          <a:noFill/>
          <a:ln w="57150">
            <a:solidFill>
              <a:srgbClr val="8830A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62" name="Rechteck 18"/>
          <p:cNvSpPr/>
          <p:nvPr/>
        </p:nvSpPr>
        <p:spPr>
          <a:xfrm>
            <a:off x="10002960" y="2213640"/>
            <a:ext cx="999000" cy="1062000"/>
          </a:xfrm>
          <a:prstGeom prst="rect">
            <a:avLst/>
          </a:prstGeom>
          <a:noFill/>
          <a:ln w="57150">
            <a:solidFill>
              <a:srgbClr val="8830A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63" name="Textfeld 19"/>
          <p:cNvSpPr/>
          <p:nvPr/>
        </p:nvSpPr>
        <p:spPr>
          <a:xfrm>
            <a:off x="4054680" y="4421880"/>
            <a:ext cx="195120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400" b="1" strike="noStrike" spc="-1">
                <a:solidFill>
                  <a:srgbClr val="FF0000"/>
                </a:solidFill>
                <a:latin typeface="Open Sans"/>
              </a:rPr>
              <a:t>Laser</a:t>
            </a:r>
            <a:endParaRPr lang="de-DE" sz="2400" b="0" strike="noStrike" spc="-1">
              <a:solidFill>
                <a:srgbClr val="000000"/>
              </a:solidFill>
              <a:latin typeface="Calibri"/>
            </a:endParaRPr>
          </a:p>
          <a:p>
            <a:pPr defTabSz="822960">
              <a:lnSpc>
                <a:spcPct val="100000"/>
              </a:lnSpc>
            </a:pPr>
            <a:r>
              <a:rPr lang="de-DE" sz="2400" b="1" strike="noStrike" spc="-1">
                <a:solidFill>
                  <a:srgbClr val="00B050"/>
                </a:solidFill>
                <a:latin typeface="Open Sans"/>
              </a:rPr>
              <a:t>Spiegel</a:t>
            </a:r>
            <a:endParaRPr lang="de-DE" sz="2400" b="0" strike="noStrike" spc="-1">
              <a:solidFill>
                <a:srgbClr val="000000"/>
              </a:solidFill>
              <a:latin typeface="Calibri"/>
            </a:endParaRPr>
          </a:p>
          <a:p>
            <a:pPr defTabSz="822960">
              <a:lnSpc>
                <a:spcPct val="100000"/>
              </a:lnSpc>
            </a:pPr>
            <a:r>
              <a:rPr lang="de-DE" sz="2400" b="1" strike="noStrike" spc="-1">
                <a:solidFill>
                  <a:srgbClr val="8830A0"/>
                </a:solidFill>
                <a:latin typeface="Open Sans"/>
              </a:rPr>
              <a:t>Strahlteiler</a:t>
            </a:r>
            <a:endParaRPr lang="de-DE" sz="2400" b="0" strike="noStrike" spc="-1">
              <a:solidFill>
                <a:srgbClr val="000000"/>
              </a:solidFill>
              <a:latin typeface="Calibri"/>
            </a:endParaRPr>
          </a:p>
          <a:p>
            <a:pPr defTabSz="822960">
              <a:lnSpc>
                <a:spcPct val="100000"/>
              </a:lnSpc>
            </a:pPr>
            <a:r>
              <a:rPr lang="de-DE" sz="2400" b="1" strike="noStrike" spc="-1">
                <a:solidFill>
                  <a:srgbClr val="FFC000"/>
                </a:solidFill>
                <a:latin typeface="Open Sans"/>
              </a:rPr>
              <a:t>Schirme</a:t>
            </a:r>
            <a:endParaRPr lang="de-DE" sz="2400" b="0" strike="noStrike" spc="-1">
              <a:solidFill>
                <a:srgbClr val="000000"/>
              </a:solidFill>
              <a:latin typeface="Calibri"/>
            </a:endParaRPr>
          </a:p>
        </p:txBody>
      </p:sp>
      <p:sp>
        <p:nvSpPr>
          <p:cNvPr id="264" name="Rechteck 22"/>
          <p:cNvSpPr/>
          <p:nvPr/>
        </p:nvSpPr>
        <p:spPr>
          <a:xfrm>
            <a:off x="5054760" y="2255760"/>
            <a:ext cx="567000" cy="803880"/>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65" name="Rechteck 23"/>
          <p:cNvSpPr/>
          <p:nvPr/>
        </p:nvSpPr>
        <p:spPr>
          <a:xfrm rot="5400000">
            <a:off x="10913760" y="2810880"/>
            <a:ext cx="1126440" cy="302400"/>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66" name="Rechteck 24"/>
          <p:cNvSpPr/>
          <p:nvPr/>
        </p:nvSpPr>
        <p:spPr>
          <a:xfrm>
            <a:off x="10113120" y="1762200"/>
            <a:ext cx="795600" cy="302400"/>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267" name="Rechteck 25"/>
          <p:cNvSpPr/>
          <p:nvPr/>
        </p:nvSpPr>
        <p:spPr>
          <a:xfrm>
            <a:off x="3714480" y="1599840"/>
            <a:ext cx="1059840" cy="542160"/>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rgbClr val="FFC000"/>
              </a:solidFill>
              <a:latin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Wiederholung</a:t>
            </a:r>
            <a:endParaRPr lang="de-DE" sz="3200" b="0" strike="noStrike" spc="-1">
              <a:solidFill>
                <a:srgbClr val="000000"/>
              </a:solidFill>
              <a:latin typeface="Calibri"/>
            </a:endParaRPr>
          </a:p>
        </p:txBody>
      </p:sp>
      <p:sp>
        <p:nvSpPr>
          <p:cNvPr id="167"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1" strike="noStrike" spc="-1">
                <a:solidFill>
                  <a:schemeClr val="accent1"/>
                </a:solidFill>
                <a:latin typeface="Open Sans"/>
              </a:rPr>
              <a:t>Fasse die wichtigsten Punkte der letzten Doppelstunde zusammen. Beziehe dabei folgende Begriffe in deine Zusammenfassung mit ein.</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rPr>
              <a:t>Tausche dich mit deinem Banknachbarn über die Begriffe aus.</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rPr>
              <a:t>Stelle einen Begriff der Klasse vor.</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168" name="Textfeld 3"/>
          <p:cNvSpPr/>
          <p:nvPr/>
        </p:nvSpPr>
        <p:spPr>
          <a:xfrm>
            <a:off x="2882160" y="4892040"/>
            <a:ext cx="1113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Photon</a:t>
            </a:r>
            <a:endParaRPr lang="de-DE" sz="2000" b="0" strike="noStrike" spc="-1">
              <a:solidFill>
                <a:srgbClr val="000000"/>
              </a:solidFill>
              <a:latin typeface="Calibri"/>
            </a:endParaRPr>
          </a:p>
        </p:txBody>
      </p:sp>
      <p:sp>
        <p:nvSpPr>
          <p:cNvPr id="169" name="Textfeld 4"/>
          <p:cNvSpPr/>
          <p:nvPr/>
        </p:nvSpPr>
        <p:spPr>
          <a:xfrm>
            <a:off x="5950800" y="3714120"/>
            <a:ext cx="36889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Dunkelzählereignis</a:t>
            </a:r>
            <a:endParaRPr lang="de-DE" sz="2000" b="0" strike="noStrike" spc="-1">
              <a:solidFill>
                <a:srgbClr val="000000"/>
              </a:solidFill>
              <a:latin typeface="Calibri"/>
            </a:endParaRPr>
          </a:p>
        </p:txBody>
      </p:sp>
      <p:sp>
        <p:nvSpPr>
          <p:cNvPr id="170" name="Textfeld 5"/>
          <p:cNvSpPr/>
          <p:nvPr/>
        </p:nvSpPr>
        <p:spPr>
          <a:xfrm>
            <a:off x="6286680" y="4868280"/>
            <a:ext cx="4289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parametrische Fluoreszenz</a:t>
            </a:r>
            <a:endParaRPr lang="de-DE" sz="2000" b="0" strike="noStrike" spc="-1">
              <a:solidFill>
                <a:srgbClr val="000000"/>
              </a:solidFill>
              <a:latin typeface="Calibri"/>
            </a:endParaRPr>
          </a:p>
        </p:txBody>
      </p:sp>
      <p:sp>
        <p:nvSpPr>
          <p:cNvPr id="171" name="Textfeld 6"/>
          <p:cNvSpPr/>
          <p:nvPr/>
        </p:nvSpPr>
        <p:spPr>
          <a:xfrm>
            <a:off x="1888200" y="3704760"/>
            <a:ext cx="22471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Koinzidenz</a:t>
            </a:r>
            <a:endParaRPr lang="de-DE" sz="2000" b="0" strike="noStrike" spc="-1">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269"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strike="noStrike" spc="-1">
                <a:solidFill>
                  <a:schemeClr val="accent1"/>
                </a:solidFill>
                <a:latin typeface="Open Sans"/>
              </a:rPr>
              <a:t>Klassisches Licht</a:t>
            </a:r>
            <a:endParaRPr lang="de-DE" sz="2400" b="0" strike="noStrike" spc="-1">
              <a:solidFill>
                <a:srgbClr val="000000"/>
              </a:solidFill>
              <a:latin typeface="Calibri"/>
            </a:endParaRPr>
          </a:p>
        </p:txBody>
      </p:sp>
      <p:pic>
        <p:nvPicPr>
          <p:cNvPr id="270" name="Grafik 3"/>
          <p:cNvPicPr/>
          <p:nvPr/>
        </p:nvPicPr>
        <p:blipFill>
          <a:blip r:embed="rId2"/>
          <a:stretch/>
        </p:blipFill>
        <p:spPr>
          <a:xfrm>
            <a:off x="2673720" y="1999800"/>
            <a:ext cx="6388920" cy="4143960"/>
          </a:xfrm>
          <a:prstGeom prst="rect">
            <a:avLst/>
          </a:prstGeom>
          <a:ln w="0">
            <a:noFill/>
          </a:ln>
        </p:spPr>
      </p:pic>
      <p:cxnSp>
        <p:nvCxnSpPr>
          <p:cNvPr id="271" name="Gerader Verbinder 5"/>
          <p:cNvCxnSpPr/>
          <p:nvPr/>
        </p:nvCxnSpPr>
        <p:spPr>
          <a:xfrm>
            <a:off x="4076440" y="5229000"/>
            <a:ext cx="1773720" cy="720"/>
          </a:xfrm>
          <a:prstGeom prst="straightConnector1">
            <a:avLst/>
          </a:prstGeom>
          <a:ln w="38100">
            <a:solidFill>
              <a:srgbClr val="FF0000"/>
            </a:solidFill>
            <a:round/>
          </a:ln>
        </p:spPr>
      </p:cxnSp>
      <p:cxnSp>
        <p:nvCxnSpPr>
          <p:cNvPr id="272" name="Gerader Verbinder 7"/>
          <p:cNvCxnSpPr/>
          <p:nvPr/>
        </p:nvCxnSpPr>
        <p:spPr>
          <a:xfrm>
            <a:off x="5849440" y="3428280"/>
            <a:ext cx="720" cy="1801440"/>
          </a:xfrm>
          <a:prstGeom prst="straightConnector1">
            <a:avLst/>
          </a:prstGeom>
          <a:ln w="38100">
            <a:solidFill>
              <a:srgbClr val="FF0000"/>
            </a:solidFill>
            <a:round/>
          </a:ln>
        </p:spPr>
      </p:cxnSp>
      <p:cxnSp>
        <p:nvCxnSpPr>
          <p:cNvPr id="273" name="Gerader Verbinder 10"/>
          <p:cNvCxnSpPr/>
          <p:nvPr/>
        </p:nvCxnSpPr>
        <p:spPr>
          <a:xfrm flipH="1">
            <a:off x="5849440" y="3428280"/>
            <a:ext cx="1792080" cy="720"/>
          </a:xfrm>
          <a:prstGeom prst="straightConnector1">
            <a:avLst/>
          </a:prstGeom>
          <a:ln w="38100">
            <a:solidFill>
              <a:srgbClr val="FF0000"/>
            </a:solidFill>
            <a:round/>
          </a:ln>
        </p:spPr>
      </p:cxnSp>
      <p:cxnSp>
        <p:nvCxnSpPr>
          <p:cNvPr id="274" name="Gerader Verbinder 13"/>
          <p:cNvCxnSpPr/>
          <p:nvPr/>
        </p:nvCxnSpPr>
        <p:spPr>
          <a:xfrm flipV="1">
            <a:off x="7640800" y="2327040"/>
            <a:ext cx="720" cy="1101960"/>
          </a:xfrm>
          <a:prstGeom prst="straightConnector1">
            <a:avLst/>
          </a:prstGeom>
          <a:ln w="38100">
            <a:solidFill>
              <a:srgbClr val="FF0000"/>
            </a:solidFill>
            <a:round/>
          </a:ln>
        </p:spPr>
      </p:cxnSp>
      <p:sp>
        <p:nvSpPr>
          <p:cNvPr id="276" name="Textfeld 20"/>
          <p:cNvSpPr/>
          <p:nvPr/>
        </p:nvSpPr>
        <p:spPr>
          <a:xfrm>
            <a:off x="9253440" y="2202480"/>
            <a:ext cx="220140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400" b="1" strike="noStrike" spc="-1">
                <a:solidFill>
                  <a:srgbClr val="FF0000"/>
                </a:solidFill>
                <a:latin typeface="Open Sans"/>
              </a:rPr>
              <a:t>Möglichkeit 1</a:t>
            </a:r>
            <a:endParaRPr lang="de-DE" sz="2400" b="0" strike="noStrike" spc="-1">
              <a:solidFill>
                <a:srgbClr val="000000"/>
              </a:solidFill>
              <a:latin typeface="Calibri"/>
            </a:endParaRPr>
          </a:p>
        </p:txBody>
      </p:sp>
      <p:cxnSp>
        <p:nvCxnSpPr>
          <p:cNvPr id="2" name="Gerader Verbinder 7">
            <a:extLst>
              <a:ext uri="{FF2B5EF4-FFF2-40B4-BE49-F238E27FC236}">
                <a16:creationId xmlns:a16="http://schemas.microsoft.com/office/drawing/2014/main" id="{94BA202C-BA9D-AFFC-309E-C6854D0C02EA}"/>
              </a:ext>
            </a:extLst>
          </p:cNvPr>
          <p:cNvCxnSpPr/>
          <p:nvPr/>
        </p:nvCxnSpPr>
        <p:spPr>
          <a:xfrm>
            <a:off x="7640440" y="3427560"/>
            <a:ext cx="720" cy="1801440"/>
          </a:xfrm>
          <a:prstGeom prst="straightConnector1">
            <a:avLst/>
          </a:prstGeom>
          <a:ln w="38100">
            <a:solidFill>
              <a:srgbClr val="FF0000"/>
            </a:solidFill>
            <a:round/>
          </a:ln>
        </p:spPr>
      </p:cxnSp>
      <p:cxnSp>
        <p:nvCxnSpPr>
          <p:cNvPr id="3" name="Gerader Verbinder 10">
            <a:extLst>
              <a:ext uri="{FF2B5EF4-FFF2-40B4-BE49-F238E27FC236}">
                <a16:creationId xmlns:a16="http://schemas.microsoft.com/office/drawing/2014/main" id="{9D78F934-4B87-E526-5CF5-75CCE247134B}"/>
              </a:ext>
            </a:extLst>
          </p:cNvPr>
          <p:cNvCxnSpPr/>
          <p:nvPr/>
        </p:nvCxnSpPr>
        <p:spPr>
          <a:xfrm flipH="1">
            <a:off x="5844940" y="5228280"/>
            <a:ext cx="1792080" cy="720"/>
          </a:xfrm>
          <a:prstGeom prst="straightConnector1">
            <a:avLst/>
          </a:prstGeom>
          <a:ln w="38100">
            <a:solidFill>
              <a:srgbClr val="FF0000"/>
            </a:solidFill>
            <a:round/>
          </a:ln>
        </p:spPr>
      </p:cxnSp>
      <p:cxnSp>
        <p:nvCxnSpPr>
          <p:cNvPr id="4" name="Gerader Verbinder 13">
            <a:extLst>
              <a:ext uri="{FF2B5EF4-FFF2-40B4-BE49-F238E27FC236}">
                <a16:creationId xmlns:a16="http://schemas.microsoft.com/office/drawing/2014/main" id="{51E3008F-8685-9DBD-95B3-B6E1E7162013}"/>
              </a:ext>
            </a:extLst>
          </p:cNvPr>
          <p:cNvCxnSpPr/>
          <p:nvPr/>
        </p:nvCxnSpPr>
        <p:spPr>
          <a:xfrm flipV="1">
            <a:off x="7690559" y="2327040"/>
            <a:ext cx="720" cy="1101960"/>
          </a:xfrm>
          <a:prstGeom prst="straightConnector1">
            <a:avLst/>
          </a:prstGeom>
          <a:ln w="38100">
            <a:solidFill>
              <a:srgbClr val="FF0000"/>
            </a:solidFill>
            <a:roun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278"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strike="noStrike" spc="-1">
                <a:solidFill>
                  <a:schemeClr val="accent1"/>
                </a:solidFill>
                <a:latin typeface="Open Sans"/>
              </a:rPr>
              <a:t>Klassisches Licht</a:t>
            </a:r>
            <a:endParaRPr lang="de-DE" sz="2400" b="0" strike="noStrike" spc="-1">
              <a:solidFill>
                <a:srgbClr val="000000"/>
              </a:solidFill>
              <a:latin typeface="Calibri"/>
            </a:endParaRPr>
          </a:p>
        </p:txBody>
      </p:sp>
      <p:pic>
        <p:nvPicPr>
          <p:cNvPr id="279" name="Grafik 3"/>
          <p:cNvPicPr/>
          <p:nvPr/>
        </p:nvPicPr>
        <p:blipFill>
          <a:blip r:embed="rId2"/>
          <a:stretch/>
        </p:blipFill>
        <p:spPr>
          <a:xfrm>
            <a:off x="2663640" y="2002320"/>
            <a:ext cx="6388920" cy="4143960"/>
          </a:xfrm>
          <a:prstGeom prst="rect">
            <a:avLst/>
          </a:prstGeom>
          <a:ln w="0">
            <a:noFill/>
          </a:ln>
        </p:spPr>
      </p:pic>
      <p:cxnSp>
        <p:nvCxnSpPr>
          <p:cNvPr id="280" name="Gerader Verbinder 5"/>
          <p:cNvCxnSpPr/>
          <p:nvPr/>
        </p:nvCxnSpPr>
        <p:spPr>
          <a:xfrm>
            <a:off x="4049280" y="5247060"/>
            <a:ext cx="1773720" cy="720"/>
          </a:xfrm>
          <a:prstGeom prst="straightConnector1">
            <a:avLst/>
          </a:prstGeom>
          <a:ln w="38100">
            <a:solidFill>
              <a:srgbClr val="FF0000"/>
            </a:solidFill>
            <a:round/>
          </a:ln>
        </p:spPr>
      </p:cxnSp>
      <p:cxnSp>
        <p:nvCxnSpPr>
          <p:cNvPr id="281" name="Gerader Verbinder 7"/>
          <p:cNvCxnSpPr/>
          <p:nvPr/>
        </p:nvCxnSpPr>
        <p:spPr>
          <a:xfrm>
            <a:off x="7613640" y="3460380"/>
            <a:ext cx="720" cy="1801440"/>
          </a:xfrm>
          <a:prstGeom prst="straightConnector1">
            <a:avLst/>
          </a:prstGeom>
          <a:ln w="38100">
            <a:solidFill>
              <a:srgbClr val="FF0000"/>
            </a:solidFill>
            <a:round/>
          </a:ln>
        </p:spPr>
      </p:cxnSp>
      <p:cxnSp>
        <p:nvCxnSpPr>
          <p:cNvPr id="282" name="Gerader Verbinder 10"/>
          <p:cNvCxnSpPr/>
          <p:nvPr/>
        </p:nvCxnSpPr>
        <p:spPr>
          <a:xfrm flipH="1">
            <a:off x="5822280" y="5247060"/>
            <a:ext cx="1792080" cy="720"/>
          </a:xfrm>
          <a:prstGeom prst="straightConnector1">
            <a:avLst/>
          </a:prstGeom>
          <a:ln w="38100">
            <a:solidFill>
              <a:srgbClr val="FF0000"/>
            </a:solidFill>
            <a:round/>
          </a:ln>
        </p:spPr>
      </p:cxnSp>
      <p:cxnSp>
        <p:nvCxnSpPr>
          <p:cNvPr id="284" name="Gerader Verbinder 16"/>
          <p:cNvCxnSpPr/>
          <p:nvPr/>
        </p:nvCxnSpPr>
        <p:spPr>
          <a:xfrm flipH="1">
            <a:off x="7613640" y="3446340"/>
            <a:ext cx="1101600" cy="720"/>
          </a:xfrm>
          <a:prstGeom prst="straightConnector1">
            <a:avLst/>
          </a:prstGeom>
          <a:ln w="38100">
            <a:solidFill>
              <a:srgbClr val="FF0000"/>
            </a:solidFill>
            <a:round/>
          </a:ln>
        </p:spPr>
      </p:cxnSp>
      <p:sp>
        <p:nvSpPr>
          <p:cNvPr id="285" name="Textfeld 20"/>
          <p:cNvSpPr/>
          <p:nvPr/>
        </p:nvSpPr>
        <p:spPr>
          <a:xfrm>
            <a:off x="9253440" y="2202480"/>
            <a:ext cx="220140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400" b="1" strike="noStrike" spc="-1">
                <a:solidFill>
                  <a:srgbClr val="FF0000"/>
                </a:solidFill>
                <a:latin typeface="Open Sans"/>
              </a:rPr>
              <a:t>Möglichkeit 2</a:t>
            </a:r>
            <a:endParaRPr lang="de-DE" sz="2400" b="0" strike="noStrike" spc="-1">
              <a:solidFill>
                <a:srgbClr val="000000"/>
              </a:solidFill>
              <a:latin typeface="Calibri"/>
            </a:endParaRPr>
          </a:p>
        </p:txBody>
      </p:sp>
      <p:cxnSp>
        <p:nvCxnSpPr>
          <p:cNvPr id="2" name="Gerader Verbinder 7">
            <a:extLst>
              <a:ext uri="{FF2B5EF4-FFF2-40B4-BE49-F238E27FC236}">
                <a16:creationId xmlns:a16="http://schemas.microsoft.com/office/drawing/2014/main" id="{785FCB2A-31B7-9E99-6699-9DFA8C9551D6}"/>
              </a:ext>
            </a:extLst>
          </p:cNvPr>
          <p:cNvCxnSpPr/>
          <p:nvPr/>
        </p:nvCxnSpPr>
        <p:spPr>
          <a:xfrm>
            <a:off x="5858100" y="3445620"/>
            <a:ext cx="720" cy="1801440"/>
          </a:xfrm>
          <a:prstGeom prst="straightConnector1">
            <a:avLst/>
          </a:prstGeom>
          <a:ln w="38100">
            <a:solidFill>
              <a:srgbClr val="FF0000"/>
            </a:solidFill>
            <a:round/>
          </a:ln>
        </p:spPr>
      </p:cxnSp>
      <p:cxnSp>
        <p:nvCxnSpPr>
          <p:cNvPr id="3" name="Gerader Verbinder 10">
            <a:extLst>
              <a:ext uri="{FF2B5EF4-FFF2-40B4-BE49-F238E27FC236}">
                <a16:creationId xmlns:a16="http://schemas.microsoft.com/office/drawing/2014/main" id="{97BF74FB-5CF2-9590-973E-7A711A416DC6}"/>
              </a:ext>
            </a:extLst>
          </p:cNvPr>
          <p:cNvCxnSpPr/>
          <p:nvPr/>
        </p:nvCxnSpPr>
        <p:spPr>
          <a:xfrm flipH="1">
            <a:off x="5821560" y="3470875"/>
            <a:ext cx="1792080" cy="720"/>
          </a:xfrm>
          <a:prstGeom prst="straightConnector1">
            <a:avLst/>
          </a:prstGeom>
          <a:ln w="38100">
            <a:solidFill>
              <a:srgbClr val="FF0000"/>
            </a:solidFill>
            <a:round/>
          </a:ln>
        </p:spPr>
      </p:cxnSp>
      <p:cxnSp>
        <p:nvCxnSpPr>
          <p:cNvPr id="4" name="Gerader Verbinder 16">
            <a:extLst>
              <a:ext uri="{FF2B5EF4-FFF2-40B4-BE49-F238E27FC236}">
                <a16:creationId xmlns:a16="http://schemas.microsoft.com/office/drawing/2014/main" id="{BB32D142-02A5-7FEB-76BF-CFA07B139664}"/>
              </a:ext>
            </a:extLst>
          </p:cNvPr>
          <p:cNvCxnSpPr/>
          <p:nvPr/>
        </p:nvCxnSpPr>
        <p:spPr>
          <a:xfrm flipH="1">
            <a:off x="7613640" y="3498034"/>
            <a:ext cx="1101600" cy="720"/>
          </a:xfrm>
          <a:prstGeom prst="straightConnector1">
            <a:avLst/>
          </a:prstGeom>
          <a:ln w="38100">
            <a:solidFill>
              <a:srgbClr val="FF0000"/>
            </a:solidFill>
            <a:roun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287"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algn="just" defTabSz="914400">
              <a:lnSpc>
                <a:spcPct val="107000"/>
              </a:lnSpc>
              <a:spcBef>
                <a:spcPts val="1199"/>
              </a:spcBef>
              <a:spcAft>
                <a:spcPts val="799"/>
              </a:spcAft>
              <a:buNone/>
              <a:tabLst>
                <a:tab pos="0" algn="l"/>
              </a:tabLst>
            </a:pPr>
            <a:r>
              <a:rPr lang="de-DE" sz="2400" b="1" u="sng" strike="noStrike" spc="-1" dirty="0">
                <a:solidFill>
                  <a:schemeClr val="accent1"/>
                </a:solidFill>
                <a:uFillTx/>
                <a:latin typeface="Open Sans"/>
                <a:ea typeface="Aptos"/>
              </a:rPr>
              <a:t>Aufgabe 2: </a:t>
            </a:r>
            <a:endParaRPr lang="de-DE" sz="2400" b="0" strike="noStrike" spc="-1" dirty="0">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400" b="0" strike="noStrike" spc="-1" dirty="0">
                <a:solidFill>
                  <a:schemeClr val="accent1"/>
                </a:solidFill>
                <a:latin typeface="Open Sans"/>
                <a:ea typeface="Aptos"/>
              </a:rPr>
              <a:t>Skizziere den Strahlengang bei klassischem Licht im abgebildeten Mach-Zehnder - Interferometer (MZI) und die auftretenden Muster auf den Schirmen.</a:t>
            </a:r>
            <a:endParaRPr lang="de-DE" sz="2400" b="0" strike="noStrike" spc="-1" dirty="0">
              <a:solidFill>
                <a:srgbClr val="000000"/>
              </a:solidFill>
              <a:latin typeface="Calibri"/>
            </a:endParaRPr>
          </a:p>
        </p:txBody>
      </p:sp>
      <p:pic>
        <p:nvPicPr>
          <p:cNvPr id="288" name="Grafik 4"/>
          <p:cNvPicPr/>
          <p:nvPr/>
        </p:nvPicPr>
        <p:blipFill>
          <a:blip r:embed="rId2"/>
          <a:stretch/>
        </p:blipFill>
        <p:spPr>
          <a:xfrm>
            <a:off x="5501160" y="2985120"/>
            <a:ext cx="5001480" cy="3297600"/>
          </a:xfrm>
          <a:prstGeom prst="rect">
            <a:avLst/>
          </a:prstGeom>
          <a:ln w="0">
            <a:noFill/>
          </a:ln>
        </p:spPr>
      </p:pic>
      <p:sp>
        <p:nvSpPr>
          <p:cNvPr id="289" name="Textfeld 5"/>
          <p:cNvSpPr/>
          <p:nvPr/>
        </p:nvSpPr>
        <p:spPr>
          <a:xfrm>
            <a:off x="10332360" y="6037200"/>
            <a:ext cx="340920" cy="24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[5]</a:t>
            </a:r>
            <a:endParaRPr lang="de-DE" sz="1000" b="0" strike="noStrike" spc="-1">
              <a:solidFill>
                <a:srgbClr val="000000"/>
              </a:solidFill>
              <a:latin typeface="Calibri"/>
            </a:endParaRPr>
          </a:p>
        </p:txBody>
      </p:sp>
      <p:pic>
        <p:nvPicPr>
          <p:cNvPr id="5" name="Grafik 4">
            <a:extLst>
              <a:ext uri="{FF2B5EF4-FFF2-40B4-BE49-F238E27FC236}">
                <a16:creationId xmlns:a16="http://schemas.microsoft.com/office/drawing/2014/main" id="{61C87BFA-AEC3-F783-D96C-33514EA23E29}"/>
              </a:ext>
            </a:extLst>
          </p:cNvPr>
          <p:cNvPicPr>
            <a:picLocks noChangeAspect="1"/>
          </p:cNvPicPr>
          <p:nvPr/>
        </p:nvPicPr>
        <p:blipFill>
          <a:blip r:embed="rId3"/>
          <a:stretch>
            <a:fillRect/>
          </a:stretch>
        </p:blipFill>
        <p:spPr>
          <a:xfrm>
            <a:off x="3356610" y="3590831"/>
            <a:ext cx="1811553" cy="1782889"/>
          </a:xfrm>
          <a:prstGeom prst="rect">
            <a:avLst/>
          </a:prstGeom>
        </p:spPr>
      </p:pic>
      <p:sp>
        <p:nvSpPr>
          <p:cNvPr id="7" name="Textfeld 6">
            <a:extLst>
              <a:ext uri="{FF2B5EF4-FFF2-40B4-BE49-F238E27FC236}">
                <a16:creationId xmlns:a16="http://schemas.microsoft.com/office/drawing/2014/main" id="{5374E8D1-108E-583B-12F1-587B64984C46}"/>
              </a:ext>
            </a:extLst>
          </p:cNvPr>
          <p:cNvSpPr txBox="1"/>
          <p:nvPr/>
        </p:nvSpPr>
        <p:spPr>
          <a:xfrm>
            <a:off x="874800" y="5563468"/>
            <a:ext cx="6094476" cy="369332"/>
          </a:xfrm>
          <a:prstGeom prst="rect">
            <a:avLst/>
          </a:prstGeom>
          <a:noFill/>
        </p:spPr>
        <p:txBody>
          <a:bodyPr wrap="square">
            <a:spAutoFit/>
          </a:bodyPr>
          <a:lstStyle/>
          <a:p>
            <a:r>
              <a:rPr lang="de-DE" dirty="0"/>
              <a:t>interferometer.quantensimulation.de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293"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7000"/>
              </a:lnSpc>
              <a:spcBef>
                <a:spcPts val="1199"/>
              </a:spcBef>
              <a:spcAft>
                <a:spcPts val="799"/>
              </a:spcAft>
              <a:buNone/>
              <a:tabLst>
                <a:tab pos="0" algn="l"/>
              </a:tabLst>
            </a:pPr>
            <a:r>
              <a:rPr lang="de-DE" sz="2400" b="1" u="sng" strike="noStrike" spc="-1">
                <a:solidFill>
                  <a:schemeClr val="accent1"/>
                </a:solidFill>
                <a:uFillTx/>
                <a:latin typeface="Open Sans"/>
                <a:ea typeface="Aptos"/>
              </a:rPr>
              <a:t>Aufgabe 2: </a:t>
            </a:r>
            <a:endParaRPr lang="de-DE" sz="2400" b="0" strike="noStrike" spc="-1">
              <a:solidFill>
                <a:srgbClr val="000000"/>
              </a:solidFill>
              <a:latin typeface="Calibri"/>
            </a:endParaRPr>
          </a:p>
          <a:p>
            <a:pPr indent="0" defTabSz="914400">
              <a:lnSpc>
                <a:spcPct val="107000"/>
              </a:lnSpc>
              <a:spcBef>
                <a:spcPts val="1199"/>
              </a:spcBef>
              <a:spcAft>
                <a:spcPts val="799"/>
              </a:spcAft>
              <a:buNone/>
              <a:tabLst>
                <a:tab pos="0" algn="l"/>
              </a:tabLst>
            </a:pPr>
            <a:r>
              <a:rPr lang="de-DE" sz="2400" b="0" strike="noStrike" spc="-1">
                <a:solidFill>
                  <a:schemeClr val="accent1"/>
                </a:solidFill>
                <a:latin typeface="Open Sans"/>
                <a:ea typeface="Aptos"/>
              </a:rPr>
              <a:t>Skizziere den Strahlengang bei klassischem Licht im abgebildeten Mach-Zehnder- Interferometer (MZI).</a:t>
            </a:r>
            <a:endParaRPr lang="de-DE" sz="2400" b="0" strike="noStrike" spc="-1">
              <a:solidFill>
                <a:srgbClr val="000000"/>
              </a:solidFill>
              <a:latin typeface="Calibri"/>
            </a:endParaRPr>
          </a:p>
        </p:txBody>
      </p:sp>
      <p:pic>
        <p:nvPicPr>
          <p:cNvPr id="294" name="Grafik 10"/>
          <p:cNvPicPr/>
          <p:nvPr/>
        </p:nvPicPr>
        <p:blipFill>
          <a:blip r:embed="rId2"/>
          <a:stretch/>
        </p:blipFill>
        <p:spPr>
          <a:xfrm>
            <a:off x="1278720" y="2991240"/>
            <a:ext cx="4371840" cy="3200040"/>
          </a:xfrm>
          <a:prstGeom prst="rect">
            <a:avLst/>
          </a:prstGeom>
          <a:ln w="0">
            <a:noFill/>
          </a:ln>
        </p:spPr>
      </p:pic>
      <p:pic>
        <p:nvPicPr>
          <p:cNvPr id="295" name="Grafik 12"/>
          <p:cNvPicPr/>
          <p:nvPr/>
        </p:nvPicPr>
        <p:blipFill>
          <a:blip r:embed="rId3"/>
          <a:stretch/>
        </p:blipFill>
        <p:spPr>
          <a:xfrm>
            <a:off x="6165000" y="2722680"/>
            <a:ext cx="4412880" cy="3200040"/>
          </a:xfrm>
          <a:prstGeom prst="rect">
            <a:avLst/>
          </a:prstGeom>
          <a:ln w="0">
            <a:noFill/>
          </a:ln>
        </p:spPr>
      </p:pic>
      <p:sp>
        <p:nvSpPr>
          <p:cNvPr id="296" name="Textfeld 13"/>
          <p:cNvSpPr/>
          <p:nvPr/>
        </p:nvSpPr>
        <p:spPr>
          <a:xfrm>
            <a:off x="10560600" y="567720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[5]</a:t>
            </a:r>
            <a:endParaRPr lang="de-DE" sz="1000" b="0" strike="noStrike" spc="-1">
              <a:solidFill>
                <a:srgbClr val="000000"/>
              </a:solidFill>
              <a:latin typeface="Calibri"/>
            </a:endParaRPr>
          </a:p>
        </p:txBody>
      </p:sp>
      <p:sp>
        <p:nvSpPr>
          <p:cNvPr id="297" name="Textfeld 5"/>
          <p:cNvSpPr/>
          <p:nvPr/>
        </p:nvSpPr>
        <p:spPr>
          <a:xfrm>
            <a:off x="5396040" y="593136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[5]</a:t>
            </a:r>
            <a:endParaRPr lang="de-DE" sz="1000" b="0" strike="noStrike" spc="-1">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299"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7000"/>
              </a:lnSpc>
              <a:spcBef>
                <a:spcPts val="1199"/>
              </a:spcBef>
              <a:spcAft>
                <a:spcPts val="799"/>
              </a:spcAft>
              <a:buNone/>
              <a:tabLst>
                <a:tab pos="0" algn="l"/>
              </a:tabLst>
            </a:pPr>
            <a:r>
              <a:rPr lang="de-DE" sz="2400" b="1" u="sng" strike="noStrike" spc="-1">
                <a:solidFill>
                  <a:schemeClr val="accent1"/>
                </a:solidFill>
                <a:uFillTx/>
                <a:latin typeface="Open Sans"/>
                <a:ea typeface="Aptos"/>
              </a:rPr>
              <a:t>Aufgabe 2:</a:t>
            </a:r>
            <a:endParaRPr lang="de-DE" sz="2400" b="0" strike="noStrike" spc="-1">
              <a:solidFill>
                <a:srgbClr val="000000"/>
              </a:solidFill>
              <a:latin typeface="Calibri"/>
            </a:endParaRPr>
          </a:p>
          <a:p>
            <a:pPr indent="0" defTabSz="914400">
              <a:lnSpc>
                <a:spcPct val="107000"/>
              </a:lnSpc>
              <a:spcBef>
                <a:spcPts val="1199"/>
              </a:spcBef>
              <a:spcAft>
                <a:spcPts val="799"/>
              </a:spcAft>
              <a:buNone/>
              <a:tabLst>
                <a:tab pos="0" algn="l"/>
              </a:tabLst>
            </a:pPr>
            <a:r>
              <a:rPr lang="de-DE" sz="2400" b="0" strike="noStrike" spc="-1">
                <a:solidFill>
                  <a:schemeClr val="accent1"/>
                </a:solidFill>
                <a:latin typeface="Open Sans"/>
                <a:ea typeface="Aptos"/>
              </a:rPr>
              <a:t>Skizziere den Strahlengang bei klassischem Licht im abgebildeten Mach-Zehnder- Interferometer (MZI).</a:t>
            </a:r>
            <a:endParaRPr lang="de-DE" sz="2400" b="0" strike="noStrike" spc="-1">
              <a:solidFill>
                <a:srgbClr val="000000"/>
              </a:solidFill>
              <a:latin typeface="Calibri"/>
            </a:endParaRPr>
          </a:p>
        </p:txBody>
      </p:sp>
      <p:pic>
        <p:nvPicPr>
          <p:cNvPr id="300" name="Grafik 12"/>
          <p:cNvPicPr/>
          <p:nvPr/>
        </p:nvPicPr>
        <p:blipFill>
          <a:blip r:embed="rId2"/>
          <a:stretch/>
        </p:blipFill>
        <p:spPr>
          <a:xfrm>
            <a:off x="6165000" y="2720880"/>
            <a:ext cx="4412880" cy="3200040"/>
          </a:xfrm>
          <a:prstGeom prst="rect">
            <a:avLst/>
          </a:prstGeom>
          <a:ln w="0">
            <a:noFill/>
          </a:ln>
        </p:spPr>
      </p:pic>
      <p:pic>
        <p:nvPicPr>
          <p:cNvPr id="301" name="Grafik 4"/>
          <p:cNvPicPr/>
          <p:nvPr/>
        </p:nvPicPr>
        <p:blipFill>
          <a:blip r:embed="rId3"/>
          <a:srcRect l="28098" t="10749" b="30627"/>
          <a:stretch/>
        </p:blipFill>
        <p:spPr>
          <a:xfrm>
            <a:off x="1086840" y="3207240"/>
            <a:ext cx="4471920" cy="2744280"/>
          </a:xfrm>
          <a:prstGeom prst="rect">
            <a:avLst/>
          </a:prstGeom>
          <a:ln w="0">
            <a:noFill/>
          </a:ln>
        </p:spPr>
      </p:pic>
      <p:sp>
        <p:nvSpPr>
          <p:cNvPr id="302" name="Textfeld 6"/>
          <p:cNvSpPr/>
          <p:nvPr/>
        </p:nvSpPr>
        <p:spPr>
          <a:xfrm>
            <a:off x="5528880" y="570636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[6]</a:t>
            </a:r>
            <a:endParaRPr lang="de-DE" sz="1000" b="0" strike="noStrike" spc="-1">
              <a:solidFill>
                <a:srgbClr val="000000"/>
              </a:solidFill>
              <a:latin typeface="Calibri"/>
            </a:endParaRPr>
          </a:p>
        </p:txBody>
      </p:sp>
      <p:sp>
        <p:nvSpPr>
          <p:cNvPr id="303" name="Textfeld 7"/>
          <p:cNvSpPr/>
          <p:nvPr/>
        </p:nvSpPr>
        <p:spPr>
          <a:xfrm>
            <a:off x="10538640" y="569088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[5]</a:t>
            </a:r>
            <a:endParaRPr lang="de-DE" sz="1000" b="0" strike="noStrike" spc="-1">
              <a:solidFill>
                <a:srgbClr val="000000"/>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305"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1" u="sng" strike="noStrike" spc="-1" dirty="0">
                <a:solidFill>
                  <a:schemeClr val="accent1"/>
                </a:solidFill>
                <a:uFillTx/>
                <a:latin typeface="Open Sans"/>
                <a:ea typeface="Aptos"/>
              </a:rPr>
              <a:t>Aufgabe 3: </a:t>
            </a:r>
            <a:endParaRPr lang="de-DE" sz="24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400" b="0" strike="noStrike" spc="-1" dirty="0">
                <a:solidFill>
                  <a:schemeClr val="accent1"/>
                </a:solidFill>
                <a:latin typeface="Open Sans"/>
                <a:ea typeface="Aptos"/>
              </a:rPr>
              <a:t>a) Welchen Effekt beobachtet man, wenn man das MZI mit Einzelphotonen durchführt? Führe das Experiment mithilfe der Simulation durch und beschreibe deine Beobachtungen.</a:t>
            </a:r>
            <a:endParaRPr lang="de-DE" sz="24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400" b="0" strike="noStrike" spc="-1" dirty="0">
                <a:solidFill>
                  <a:schemeClr val="accent1"/>
                </a:solidFill>
                <a:latin typeface="Open Sans"/>
                <a:ea typeface="Aptos"/>
              </a:rPr>
              <a:t>b) Finde eine Erklärung für das auftretende Phänomen, vergleicht dazu mit den Ergebnissen bei klassischem Licht.</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p:txBody>
      </p:sp>
      <p:pic>
        <p:nvPicPr>
          <p:cNvPr id="5" name="Grafik 4">
            <a:extLst>
              <a:ext uri="{FF2B5EF4-FFF2-40B4-BE49-F238E27FC236}">
                <a16:creationId xmlns:a16="http://schemas.microsoft.com/office/drawing/2014/main" id="{A3D912D1-E34F-84AD-E68F-17BAA22916D3}"/>
              </a:ext>
            </a:extLst>
          </p:cNvPr>
          <p:cNvPicPr>
            <a:picLocks noChangeAspect="1"/>
          </p:cNvPicPr>
          <p:nvPr/>
        </p:nvPicPr>
        <p:blipFill>
          <a:blip r:embed="rId2"/>
          <a:stretch>
            <a:fillRect/>
          </a:stretch>
        </p:blipFill>
        <p:spPr>
          <a:xfrm>
            <a:off x="9163050" y="3965467"/>
            <a:ext cx="2084070" cy="2051094"/>
          </a:xfrm>
          <a:prstGeom prst="rect">
            <a:avLst/>
          </a:prstGeom>
        </p:spPr>
      </p:pic>
      <p:sp>
        <p:nvSpPr>
          <p:cNvPr id="7" name="Textfeld 6">
            <a:extLst>
              <a:ext uri="{FF2B5EF4-FFF2-40B4-BE49-F238E27FC236}">
                <a16:creationId xmlns:a16="http://schemas.microsoft.com/office/drawing/2014/main" id="{2BF0DC80-BC7C-20B4-AEAF-2D4C2A7EF1E8}"/>
              </a:ext>
            </a:extLst>
          </p:cNvPr>
          <p:cNvSpPr txBox="1"/>
          <p:nvPr/>
        </p:nvSpPr>
        <p:spPr>
          <a:xfrm>
            <a:off x="4684014" y="4806348"/>
            <a:ext cx="6094476" cy="369332"/>
          </a:xfrm>
          <a:prstGeom prst="rect">
            <a:avLst/>
          </a:prstGeom>
          <a:noFill/>
        </p:spPr>
        <p:txBody>
          <a:bodyPr wrap="square">
            <a:spAutoFit/>
          </a:bodyPr>
          <a:lstStyle/>
          <a:p>
            <a:r>
              <a:rPr lang="de-DE" dirty="0"/>
              <a:t>interferometer.quantensimulation.de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308" name="PlaceHolder 2"/>
          <p:cNvSpPr>
            <a:spLocks noGrp="1"/>
          </p:cNvSpPr>
          <p:nvPr>
            <p:ph/>
          </p:nvPr>
        </p:nvSpPr>
        <p:spPr>
          <a:xfrm>
            <a:off x="874800" y="1484280"/>
            <a:ext cx="584028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a:solidFill>
                  <a:schemeClr val="accent1"/>
                </a:solidFill>
                <a:uFillTx/>
                <a:latin typeface="Open Sans"/>
                <a:ea typeface="Aptos"/>
              </a:rPr>
              <a:t>Aufgabe 3: </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ea typeface="Aptos"/>
              </a:rPr>
              <a:t>a) </a:t>
            </a:r>
            <a:r>
              <a:rPr lang="de-DE" sz="2400" b="0" strike="noStrike" spc="-1">
                <a:solidFill>
                  <a:srgbClr val="00B050"/>
                </a:solidFill>
                <a:latin typeface="Open Sans"/>
                <a:ea typeface="Aptos"/>
              </a:rPr>
              <a:t>Man beobachtet, dass nur ein Detektor (Detektor 2) klickt, Detektor 1 klickt niemals.</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ea typeface="Aptos"/>
              </a:rPr>
              <a:t>b) </a:t>
            </a:r>
            <a:r>
              <a:rPr lang="de-DE" sz="2400" b="0" strike="noStrike" spc="-1">
                <a:solidFill>
                  <a:srgbClr val="00B050"/>
                </a:solidFill>
                <a:latin typeface="Open Sans"/>
                <a:ea typeface="Aptos"/>
              </a:rPr>
              <a:t>Anscheinend können auch einzelne Photonen Interferenz zeigen. Dabei kommt es zu konstruktiver Interferenz an Detektor 2 und destruktiver Interferenz an Detektor 1.</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1" u="sng" strike="noStrike" spc="-1">
                <a:solidFill>
                  <a:schemeClr val="accent1"/>
                </a:solidFill>
                <a:uFillTx/>
                <a:latin typeface="Open Sans"/>
                <a:ea typeface="Aptos"/>
              </a:rPr>
              <a:t>Aufgabe: </a:t>
            </a:r>
            <a:r>
              <a:rPr lang="de-DE" sz="2400" b="0" strike="noStrike" spc="-1">
                <a:solidFill>
                  <a:schemeClr val="accent1"/>
                </a:solidFill>
                <a:latin typeface="Open Sans"/>
                <a:ea typeface="Aptos"/>
              </a:rPr>
              <a:t>Fülle nun den Merksatz aus.</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pic>
        <p:nvPicPr>
          <p:cNvPr id="309" name="Grafik 5"/>
          <p:cNvPicPr/>
          <p:nvPr/>
        </p:nvPicPr>
        <p:blipFill>
          <a:blip r:embed="rId2"/>
          <a:stretch/>
        </p:blipFill>
        <p:spPr>
          <a:xfrm>
            <a:off x="6886800" y="1910160"/>
            <a:ext cx="4429800" cy="3036960"/>
          </a:xfrm>
          <a:prstGeom prst="rect">
            <a:avLst/>
          </a:prstGeom>
          <a:ln w="0">
            <a:noFill/>
          </a:ln>
        </p:spPr>
      </p:pic>
      <p:sp>
        <p:nvSpPr>
          <p:cNvPr id="310" name="Textfeld 6"/>
          <p:cNvSpPr/>
          <p:nvPr/>
        </p:nvSpPr>
        <p:spPr>
          <a:xfrm>
            <a:off x="11458440" y="4824720"/>
            <a:ext cx="3348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[5]</a:t>
            </a:r>
            <a:endParaRPr lang="de-DE" sz="1000" b="0" strike="noStrike" spc="-1">
              <a:solidFill>
                <a:srgbClr val="000000"/>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312"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algn="just" defTabSz="914400">
              <a:lnSpc>
                <a:spcPct val="100000"/>
              </a:lnSpc>
              <a:spcBef>
                <a:spcPts val="1199"/>
              </a:spcBef>
              <a:buNone/>
              <a:tabLst>
                <a:tab pos="0" algn="l"/>
              </a:tabLst>
            </a:pPr>
            <a:r>
              <a:rPr lang="de-DE" sz="2400" b="1" strike="noStrike" spc="-1">
                <a:solidFill>
                  <a:schemeClr val="accent1"/>
                </a:solidFill>
                <a:latin typeface="Open Sans"/>
              </a:rPr>
              <a:t>Das Photon nimmt dabei nicht den einen oder den anderen möglichen Weg. Die Eigenschaft „Weg“ existiert bei Photonen nicht!</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1" strike="noStrike" spc="-1">
                <a:solidFill>
                  <a:schemeClr val="accent1"/>
                </a:solidFill>
                <a:latin typeface="Open Sans"/>
              </a:rPr>
              <a:t>Man kann nicht sagen, welcher Detektor klicken wird, bis ein Detektor klickt. </a:t>
            </a:r>
            <a:r>
              <a:rPr lang="de-DE" sz="2400" b="1" strike="noStrike" spc="-1">
                <a:solidFill>
                  <a:schemeClr val="accent1"/>
                </a:solidFill>
                <a:latin typeface="Open Sans"/>
                <a:ea typeface="Aptos"/>
              </a:rPr>
              <a:t>Sie befinden sich in einer Superposition beider Möglichkeiten.</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313" name="Rechteck 5"/>
          <p:cNvSpPr/>
          <p:nvPr/>
        </p:nvSpPr>
        <p:spPr>
          <a:xfrm>
            <a:off x="874800" y="1484280"/>
            <a:ext cx="10580040" cy="146124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FF0000"/>
                </a:solidFill>
                <a:latin typeface="Open Sans"/>
                <a:ea typeface="Calibri"/>
              </a:rPr>
              <a:t>Definition:</a:t>
            </a:r>
            <a:endParaRPr lang="de-DE" sz="2400" b="0" strike="noStrike" spc="-1">
              <a:solidFill>
                <a:srgbClr val="000000"/>
              </a:solidFill>
              <a:latin typeface="Calibri"/>
            </a:endParaRPr>
          </a:p>
          <a:p>
            <a:pPr algn="just" defTabSz="914400">
              <a:lnSpc>
                <a:spcPct val="100000"/>
              </a:lnSpc>
            </a:pPr>
            <a:r>
              <a:rPr lang="de-DE" sz="2400" b="0" strike="noStrike" spc="-1">
                <a:solidFill>
                  <a:schemeClr val="dk1"/>
                </a:solidFill>
                <a:latin typeface="Open Sans"/>
                <a:ea typeface="Calibri"/>
              </a:rPr>
              <a:t>Photonen können Interferenz zeigen, wenn es mehrere klassische Möglichkeiten gibt, ein Messergebnis zu erhalten. </a:t>
            </a:r>
            <a:endParaRPr lang="de-DE" sz="2400" b="0" strike="noStrike" spc="-1">
              <a:solidFill>
                <a:srgbClr val="000000"/>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315"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strike="noStrike" spc="-1">
                <a:solidFill>
                  <a:schemeClr val="accent1"/>
                </a:solidFill>
                <a:latin typeface="Open Sans"/>
              </a:rPr>
              <a:t>Man kann nicht sagen, welcher Detektor klicken wird, bis ein Detektor klickt. Dies nennt man Superposition.</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rPr>
              <a:t>Bei welchem Experiment befanden sich die Photonen auch in Superposition?</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316" name="Rechteck 5"/>
          <p:cNvSpPr/>
          <p:nvPr/>
        </p:nvSpPr>
        <p:spPr>
          <a:xfrm>
            <a:off x="874800" y="2487960"/>
            <a:ext cx="10580040" cy="187992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FF0000"/>
                </a:solidFill>
                <a:latin typeface="Open Sans"/>
                <a:ea typeface="Calibri"/>
              </a:rPr>
              <a:t>Definition:</a:t>
            </a:r>
            <a:endParaRPr lang="de-DE" sz="2400" b="0" strike="noStrike" spc="-1">
              <a:solidFill>
                <a:srgbClr val="000000"/>
              </a:solidFill>
              <a:latin typeface="Calibri"/>
            </a:endParaRPr>
          </a:p>
          <a:p>
            <a:pPr algn="just" defTabSz="914400">
              <a:lnSpc>
                <a:spcPct val="100000"/>
              </a:lnSpc>
            </a:pPr>
            <a:r>
              <a:rPr lang="de-DE" sz="2400" b="0" strike="noStrike" spc="-1">
                <a:solidFill>
                  <a:schemeClr val="dk1"/>
                </a:solidFill>
                <a:latin typeface="Open Sans"/>
                <a:ea typeface="Calibri"/>
              </a:rPr>
              <a:t>Photonen befinden sich in Superposition, wenn es mehrere klassische Möglichkeiten gibt. </a:t>
            </a:r>
            <a:r>
              <a:rPr lang="de-DE" sz="2400" b="0" strike="noStrike" spc="-1">
                <a:solidFill>
                  <a:schemeClr val="dk1"/>
                </a:solidFill>
                <a:latin typeface="Open Sans"/>
                <a:ea typeface="Aptos"/>
              </a:rPr>
              <a:t>Erst bei der Detektion löst sich die Superposition auf und genau eine der Möglichkeiten tritt ein.</a:t>
            </a:r>
            <a:endParaRPr lang="de-DE" sz="2400" b="0" strike="noStrike" spc="-1">
              <a:solidFill>
                <a:srgbClr val="00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sp>
        <p:nvSpPr>
          <p:cNvPr id="318"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strike="noStrike" spc="-1">
                <a:solidFill>
                  <a:schemeClr val="accent1"/>
                </a:solidFill>
                <a:latin typeface="Open Sans"/>
              </a:rPr>
              <a:t>Man kann nicht sagen, welcher Detektor klicken wird, bis ein Detektor klickt. Dies nennt man Superposition.</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Open Sans"/>
              </a:rPr>
              <a:t>Bearbeite nun die entsprechenden Aufgaben auf dem AB.</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319" name="Rechteck 5"/>
          <p:cNvSpPr/>
          <p:nvPr/>
        </p:nvSpPr>
        <p:spPr>
          <a:xfrm>
            <a:off x="874800" y="2487960"/>
            <a:ext cx="10580040" cy="187992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FF0000"/>
                </a:solidFill>
                <a:latin typeface="Open Sans"/>
                <a:ea typeface="Calibri"/>
              </a:rPr>
              <a:t>Definition:</a:t>
            </a:r>
            <a:endParaRPr lang="de-DE" sz="2400" b="0" strike="noStrike" spc="-1">
              <a:solidFill>
                <a:srgbClr val="000000"/>
              </a:solidFill>
              <a:latin typeface="Calibri"/>
            </a:endParaRPr>
          </a:p>
          <a:p>
            <a:pPr algn="just" defTabSz="914400">
              <a:lnSpc>
                <a:spcPct val="100000"/>
              </a:lnSpc>
            </a:pPr>
            <a:r>
              <a:rPr lang="de-DE" sz="2400" b="0" strike="noStrike" spc="-1">
                <a:solidFill>
                  <a:schemeClr val="dk1"/>
                </a:solidFill>
                <a:latin typeface="Open Sans"/>
                <a:ea typeface="Calibri"/>
              </a:rPr>
              <a:t>Photonen befinden sich in Superposition, wenn es mehrere klassische Möglichkeiten gibt. </a:t>
            </a:r>
            <a:r>
              <a:rPr lang="de-DE" sz="2400" b="0" strike="noStrike" spc="-1">
                <a:solidFill>
                  <a:schemeClr val="dk1"/>
                </a:solidFill>
                <a:latin typeface="Open Sans"/>
                <a:ea typeface="Aptos"/>
              </a:rPr>
              <a:t>Erst bei der Detektion löst sich die Superposition auf und genau eine der Möglichkeiten tritt ein.</a:t>
            </a:r>
            <a:endParaRPr lang="de-DE" sz="2400" b="0" strike="noStrike" spc="-1">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Wiederholung</a:t>
            </a:r>
            <a:endParaRPr lang="de-DE" sz="3200" b="0" strike="noStrike" spc="-1">
              <a:solidFill>
                <a:srgbClr val="000000"/>
              </a:solidFill>
              <a:latin typeface="Calibri"/>
            </a:endParaRPr>
          </a:p>
        </p:txBody>
      </p:sp>
      <p:sp>
        <p:nvSpPr>
          <p:cNvPr id="173"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0" strike="noStrike" spc="-1">
                <a:solidFill>
                  <a:schemeClr val="accent1"/>
                </a:solidFill>
                <a:latin typeface="Open Sans"/>
              </a:rPr>
              <a:t>Fasse die wichtigsten Punkte der letzten Doppelstunde zusammen. Beziehe dabei folgende Begriffe in deine Zusammenfassung mit ein.</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1" strike="noStrike" spc="-1">
                <a:solidFill>
                  <a:schemeClr val="accent1"/>
                </a:solidFill>
                <a:latin typeface="Open Sans"/>
              </a:rPr>
              <a:t>Tausche dich mit deinem Banknachbarn über die Begriffe aus.</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rPr>
              <a:t>Stelle einen Begriff der Klasse vor.</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174" name="Textfeld 7"/>
          <p:cNvSpPr/>
          <p:nvPr/>
        </p:nvSpPr>
        <p:spPr>
          <a:xfrm>
            <a:off x="2882160" y="4892040"/>
            <a:ext cx="1113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Photon</a:t>
            </a:r>
            <a:endParaRPr lang="de-DE" sz="2000" b="0" strike="noStrike" spc="-1">
              <a:solidFill>
                <a:srgbClr val="000000"/>
              </a:solidFill>
              <a:latin typeface="Calibri"/>
            </a:endParaRPr>
          </a:p>
        </p:txBody>
      </p:sp>
      <p:sp>
        <p:nvSpPr>
          <p:cNvPr id="175" name="Textfeld 8"/>
          <p:cNvSpPr/>
          <p:nvPr/>
        </p:nvSpPr>
        <p:spPr>
          <a:xfrm>
            <a:off x="5950800" y="3714120"/>
            <a:ext cx="36889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Dunkelzählereignis</a:t>
            </a:r>
            <a:endParaRPr lang="de-DE" sz="2000" b="0" strike="noStrike" spc="-1">
              <a:solidFill>
                <a:srgbClr val="000000"/>
              </a:solidFill>
              <a:latin typeface="Calibri"/>
            </a:endParaRPr>
          </a:p>
        </p:txBody>
      </p:sp>
      <p:sp>
        <p:nvSpPr>
          <p:cNvPr id="176" name="Textfeld 9"/>
          <p:cNvSpPr/>
          <p:nvPr/>
        </p:nvSpPr>
        <p:spPr>
          <a:xfrm>
            <a:off x="6286680" y="4868280"/>
            <a:ext cx="4289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parametrische Fluoreszenz</a:t>
            </a:r>
            <a:endParaRPr lang="de-DE" sz="2000" b="0" strike="noStrike" spc="-1">
              <a:solidFill>
                <a:srgbClr val="000000"/>
              </a:solidFill>
              <a:latin typeface="Calibri"/>
            </a:endParaRPr>
          </a:p>
        </p:txBody>
      </p:sp>
      <p:sp>
        <p:nvSpPr>
          <p:cNvPr id="177" name="Textfeld 10"/>
          <p:cNvSpPr/>
          <p:nvPr/>
        </p:nvSpPr>
        <p:spPr>
          <a:xfrm>
            <a:off x="1888200" y="3704760"/>
            <a:ext cx="22471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Koinzidenz</a:t>
            </a:r>
            <a:endParaRPr lang="de-DE" sz="2000" b="0" strike="noStrike" spc="-1">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Interferometer</a:t>
            </a:r>
            <a:endParaRPr lang="de-DE" sz="3200" b="0" strike="noStrike" spc="-1">
              <a:solidFill>
                <a:srgbClr val="000000"/>
              </a:solidFill>
              <a:latin typeface="Calibri"/>
            </a:endParaRPr>
          </a:p>
        </p:txBody>
      </p:sp>
      <p:graphicFrame>
        <p:nvGraphicFramePr>
          <p:cNvPr id="321" name="Inhaltsplatzhalter 4"/>
          <p:cNvGraphicFramePr/>
          <p:nvPr>
            <p:extLst>
              <p:ext uri="{D42A27DB-BD31-4B8C-83A1-F6EECF244321}">
                <p14:modId xmlns:p14="http://schemas.microsoft.com/office/powerpoint/2010/main" val="3958348561"/>
              </p:ext>
            </p:extLst>
          </p:nvPr>
        </p:nvGraphicFramePr>
        <p:xfrm>
          <a:off x="874800" y="1189640"/>
          <a:ext cx="10580400" cy="1611124"/>
        </p:xfrm>
        <a:graphic>
          <a:graphicData uri="http://schemas.openxmlformats.org/drawingml/2006/table">
            <a:tbl>
              <a:tblPr/>
              <a:tblGrid>
                <a:gridCol w="5290200">
                  <a:extLst>
                    <a:ext uri="{9D8B030D-6E8A-4147-A177-3AD203B41FA5}">
                      <a16:colId xmlns:a16="http://schemas.microsoft.com/office/drawing/2014/main" val="20000"/>
                    </a:ext>
                  </a:extLst>
                </a:gridCol>
                <a:gridCol w="5290200">
                  <a:extLst>
                    <a:ext uri="{9D8B030D-6E8A-4147-A177-3AD203B41FA5}">
                      <a16:colId xmlns:a16="http://schemas.microsoft.com/office/drawing/2014/main" val="20001"/>
                    </a:ext>
                  </a:extLst>
                </a:gridCol>
              </a:tblGrid>
              <a:tr h="285480">
                <a:tc>
                  <a:txBody>
                    <a:bodyPr/>
                    <a:lstStyle/>
                    <a:p>
                      <a:pPr defTabSz="914400">
                        <a:lnSpc>
                          <a:spcPct val="107000"/>
                        </a:lnSpc>
                        <a:spcAft>
                          <a:spcPts val="799"/>
                        </a:spcAft>
                      </a:pPr>
                      <a:r>
                        <a:rPr lang="de-DE" sz="2000" b="1" strike="noStrike" spc="-1" dirty="0">
                          <a:solidFill>
                            <a:schemeClr val="accent1"/>
                          </a:solidFill>
                          <a:latin typeface="Open Sans"/>
                        </a:rPr>
                        <a:t>Superposition am Strahlteiler</a:t>
                      </a:r>
                      <a:endParaRPr lang="de-DE" sz="2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6">
                        <a:lumMod val="40000"/>
                        <a:lumOff val="60000"/>
                      </a:schemeClr>
                    </a:solidFill>
                  </a:tcPr>
                </a:tc>
                <a:tc>
                  <a:txBody>
                    <a:bodyPr/>
                    <a:lstStyle/>
                    <a:p>
                      <a:pPr defTabSz="914400">
                        <a:lnSpc>
                          <a:spcPct val="107000"/>
                        </a:lnSpc>
                        <a:spcAft>
                          <a:spcPts val="799"/>
                        </a:spcAft>
                      </a:pPr>
                      <a:r>
                        <a:rPr lang="de-DE" sz="2000" b="1" strike="noStrike" spc="-1">
                          <a:solidFill>
                            <a:schemeClr val="accent1"/>
                          </a:solidFill>
                          <a:latin typeface="Open Sans"/>
                        </a:rPr>
                        <a:t>Superposition bei Wahl der Eissorte</a:t>
                      </a:r>
                      <a:endParaRPr lang="de-DE" sz="2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6">
                        <a:lumMod val="40000"/>
                        <a:lumOff val="60000"/>
                      </a:schemeClr>
                    </a:solidFill>
                  </a:tcPr>
                </a:tc>
                <a:extLst>
                  <a:ext uri="{0D108BD9-81ED-4DB2-BD59-A6C34878D82A}">
                    <a16:rowId xmlns:a16="http://schemas.microsoft.com/office/drawing/2014/main" val="10000"/>
                  </a:ext>
                </a:extLst>
              </a:tr>
              <a:tr h="285480">
                <a:tc>
                  <a:txBody>
                    <a:bodyPr/>
                    <a:lstStyle/>
                    <a:p>
                      <a:pPr defTabSz="914400">
                        <a:lnSpc>
                          <a:spcPct val="107000"/>
                        </a:lnSpc>
                        <a:spcAft>
                          <a:spcPts val="799"/>
                        </a:spcAft>
                      </a:pPr>
                      <a:r>
                        <a:rPr lang="de-DE" sz="2000" b="0" strike="noStrike" spc="-1">
                          <a:solidFill>
                            <a:schemeClr val="accent1"/>
                          </a:solidFill>
                          <a:latin typeface="Open Sans"/>
                        </a:rPr>
                        <a:t>2 Möglichkeiten: 1. oder 2. Detektor</a:t>
                      </a:r>
                      <a:endParaRPr lang="de-DE" sz="2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07000"/>
                        </a:lnSpc>
                        <a:spcAft>
                          <a:spcPts val="799"/>
                        </a:spcAft>
                      </a:pPr>
                      <a:r>
                        <a:rPr lang="de-DE" sz="2000" b="0" strike="noStrike" spc="-1">
                          <a:solidFill>
                            <a:srgbClr val="00B050"/>
                          </a:solidFill>
                          <a:latin typeface="Open Sans"/>
                        </a:rPr>
                        <a:t>Schoko- oder Schlumpfeis</a:t>
                      </a:r>
                      <a:endParaRPr lang="de-DE" sz="2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85480">
                <a:tc>
                  <a:txBody>
                    <a:bodyPr/>
                    <a:lstStyle/>
                    <a:p>
                      <a:pPr defTabSz="914400">
                        <a:lnSpc>
                          <a:spcPct val="107000"/>
                        </a:lnSpc>
                        <a:spcAft>
                          <a:spcPts val="799"/>
                        </a:spcAft>
                      </a:pPr>
                      <a:r>
                        <a:rPr lang="de-DE" sz="2000" b="0" strike="noStrike" spc="-1">
                          <a:solidFill>
                            <a:srgbClr val="00B050"/>
                          </a:solidFill>
                          <a:latin typeface="Open Sans"/>
                        </a:rPr>
                        <a:t>Superposition der beiden Möglichkeiten</a:t>
                      </a:r>
                      <a:endParaRPr lang="de-DE" sz="2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07000"/>
                        </a:lnSpc>
                        <a:spcAft>
                          <a:spcPts val="799"/>
                        </a:spcAft>
                      </a:pPr>
                      <a:r>
                        <a:rPr lang="de-DE" sz="2000" b="0" strike="noStrike" spc="-1">
                          <a:solidFill>
                            <a:schemeClr val="accent1"/>
                          </a:solidFill>
                          <a:latin typeface="Open Sans"/>
                        </a:rPr>
                        <a:t>Unsicherheit bis zur Bestellung</a:t>
                      </a:r>
                      <a:endParaRPr lang="de-DE" sz="2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85480">
                <a:tc>
                  <a:txBody>
                    <a:bodyPr/>
                    <a:lstStyle/>
                    <a:p>
                      <a:pPr defTabSz="914400">
                        <a:lnSpc>
                          <a:spcPct val="107000"/>
                        </a:lnSpc>
                        <a:spcAft>
                          <a:spcPts val="799"/>
                        </a:spcAft>
                      </a:pPr>
                      <a:r>
                        <a:rPr lang="de-DE" sz="2000" b="0" strike="noStrike" spc="-1">
                          <a:solidFill>
                            <a:schemeClr val="accent1"/>
                          </a:solidFill>
                          <a:latin typeface="Open Sans"/>
                        </a:rPr>
                        <a:t>Es klickt 1. Detektor </a:t>
                      </a:r>
                      <a:endParaRPr lang="de-DE" sz="2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07000"/>
                        </a:lnSpc>
                        <a:spcAft>
                          <a:spcPts val="799"/>
                        </a:spcAft>
                      </a:pPr>
                      <a:r>
                        <a:rPr lang="de-DE" sz="2000" b="0" strike="noStrike" spc="-1" dirty="0">
                          <a:solidFill>
                            <a:srgbClr val="00B050"/>
                          </a:solidFill>
                          <a:latin typeface="Open Sans"/>
                        </a:rPr>
                        <a:t>Entscheidung für Schokoeis</a:t>
                      </a:r>
                      <a:endParaRPr lang="de-DE" sz="2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bl>
          </a:graphicData>
        </a:graphic>
      </p:graphicFrame>
      <p:pic>
        <p:nvPicPr>
          <p:cNvPr id="322" name="Grafik 5" descr="Ein Bild, das Entwurf, Lineart, Zeichnung, Clipart enthält.&#10;&#10;Automatisch generierte Beschreibung"/>
          <p:cNvPicPr/>
          <p:nvPr/>
        </p:nvPicPr>
        <p:blipFill>
          <a:blip r:embed="rId2"/>
          <a:stretch/>
        </p:blipFill>
        <p:spPr>
          <a:xfrm>
            <a:off x="8072640" y="3208320"/>
            <a:ext cx="3342960" cy="2633400"/>
          </a:xfrm>
          <a:prstGeom prst="rect">
            <a:avLst/>
          </a:prstGeom>
          <a:ln w="0">
            <a:noFill/>
          </a:ln>
        </p:spPr>
      </p:pic>
      <p:sp>
        <p:nvSpPr>
          <p:cNvPr id="323" name="Textfeld 6"/>
          <p:cNvSpPr/>
          <p:nvPr/>
        </p:nvSpPr>
        <p:spPr>
          <a:xfrm>
            <a:off x="11282400" y="272160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[8]</a:t>
            </a:r>
            <a:endParaRPr lang="de-DE" sz="1000" b="0" strike="noStrike" spc="-1">
              <a:solidFill>
                <a:srgbClr val="000000"/>
              </a:solidFill>
              <a:latin typeface="Calibri"/>
            </a:endParaRPr>
          </a:p>
        </p:txBody>
      </p:sp>
      <p:sp>
        <p:nvSpPr>
          <p:cNvPr id="324" name="Textfeld 7"/>
          <p:cNvSpPr/>
          <p:nvPr/>
        </p:nvSpPr>
        <p:spPr>
          <a:xfrm>
            <a:off x="11282400" y="559620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[7]</a:t>
            </a:r>
            <a:endParaRPr lang="de-DE" sz="1000" b="0" strike="noStrike" spc="-1">
              <a:solidFill>
                <a:srgbClr val="000000"/>
              </a:solidFill>
              <a:latin typeface="Calibri"/>
            </a:endParaRPr>
          </a:p>
        </p:txBody>
      </p:sp>
      <p:graphicFrame>
        <p:nvGraphicFramePr>
          <p:cNvPr id="325" name="Tabelle 8"/>
          <p:cNvGraphicFramePr/>
          <p:nvPr/>
        </p:nvGraphicFramePr>
        <p:xfrm>
          <a:off x="510840" y="2854080"/>
          <a:ext cx="7561440" cy="3444240"/>
        </p:xfrm>
        <a:graphic>
          <a:graphicData uri="http://schemas.openxmlformats.org/drawingml/2006/table">
            <a:tbl>
              <a:tblPr/>
              <a:tblGrid>
                <a:gridCol w="7561440">
                  <a:extLst>
                    <a:ext uri="{9D8B030D-6E8A-4147-A177-3AD203B41FA5}">
                      <a16:colId xmlns:a16="http://schemas.microsoft.com/office/drawing/2014/main" val="20000"/>
                    </a:ext>
                  </a:extLst>
                </a:gridCol>
              </a:tblGrid>
              <a:tr h="0">
                <a:tc>
                  <a:txBody>
                    <a:bodyPr/>
                    <a:lstStyle/>
                    <a:p>
                      <a:pPr marL="343080" indent="-343080" defTabSz="914400">
                        <a:lnSpc>
                          <a:spcPct val="100000"/>
                        </a:lnSpc>
                        <a:buClr>
                          <a:srgbClr val="00B050"/>
                        </a:buClr>
                        <a:buFont typeface="OpenSymbol"/>
                        <a:buAutoNum type="alphaLcParenR"/>
                      </a:pPr>
                      <a:r>
                        <a:rPr lang="de-DE" sz="2200" b="0" strike="noStrike" spc="-1">
                          <a:solidFill>
                            <a:srgbClr val="00B050"/>
                          </a:solidFill>
                          <a:latin typeface="Open Sans"/>
                        </a:rPr>
                        <a:t>Die Karikatur verdeutlicht die Superposition eines Photons bei mehreren klassisch möglichen Ergebnissen (hier die Halterungen 1 und 2 rechts an der Wand). Dabei kann kein Weg zu dem einen oder anderen Ergebnis gesehen werden (der Nebel in der Mitte), erst bei der Detektion tritt eine der Möglichkeiten ein (hier der Biss in die Halterung 2).</a:t>
                      </a:r>
                      <a:endParaRPr lang="de-DE" sz="2200" b="0" strike="noStrike" spc="-1">
                        <a:solidFill>
                          <a:srgbClr val="000000"/>
                        </a:solidFill>
                        <a:latin typeface="Calibri"/>
                      </a:endParaRPr>
                    </a:p>
                    <a:p>
                      <a:pPr marL="343080" indent="-343080" defTabSz="914400">
                        <a:lnSpc>
                          <a:spcPct val="100000"/>
                        </a:lnSpc>
                        <a:buClr>
                          <a:srgbClr val="00B050"/>
                        </a:buClr>
                        <a:buFont typeface="OpenSymbol"/>
                        <a:buAutoNum type="alphaLcParenR"/>
                      </a:pPr>
                      <a:r>
                        <a:rPr lang="de-DE" sz="2200" b="0" strike="noStrike" spc="-1">
                          <a:solidFill>
                            <a:srgbClr val="00B050"/>
                          </a:solidFill>
                          <a:latin typeface="Open Sans"/>
                        </a:rPr>
                        <a:t>Dies ist natürlich nur eine Analogie, der Drache existiert hinter dem Nebel trotzdem, das Photon hat keinen Ort bzw. Weg.</a:t>
                      </a:r>
                      <a:endParaRPr lang="de-DE" sz="2200" b="0" strike="noStrike" spc="-1">
                        <a:solidFill>
                          <a:srgbClr val="000000"/>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Quellen</a:t>
            </a:r>
            <a:endParaRPr lang="de-DE" sz="3200" b="0" strike="noStrike" spc="-1">
              <a:solidFill>
                <a:srgbClr val="000000"/>
              </a:solidFill>
              <a:latin typeface="Calibri"/>
            </a:endParaRPr>
          </a:p>
        </p:txBody>
      </p:sp>
      <p:sp>
        <p:nvSpPr>
          <p:cNvPr id="327"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601"/>
              </a:spcBef>
              <a:buNone/>
              <a:tabLst>
                <a:tab pos="0" algn="l"/>
              </a:tabLst>
            </a:pPr>
            <a:r>
              <a:rPr lang="de-DE" sz="1400" b="0" strike="noStrike" spc="-1">
                <a:solidFill>
                  <a:schemeClr val="accent1"/>
                </a:solidFill>
                <a:latin typeface="Open Sans"/>
              </a:rPr>
              <a:t>[1]: eigene Simulation</a:t>
            </a:r>
            <a:endParaRPr lang="de-DE" sz="1400" b="0" strike="noStrike" spc="-1">
              <a:solidFill>
                <a:srgbClr val="000000"/>
              </a:solidFill>
              <a:latin typeface="Calibri"/>
            </a:endParaRPr>
          </a:p>
          <a:p>
            <a:pPr indent="0" defTabSz="914400">
              <a:lnSpc>
                <a:spcPct val="100000"/>
              </a:lnSpc>
              <a:spcBef>
                <a:spcPts val="601"/>
              </a:spcBef>
              <a:buNone/>
              <a:tabLst>
                <a:tab pos="0" algn="l"/>
              </a:tabLst>
            </a:pPr>
            <a:r>
              <a:rPr lang="de-DE" sz="1400" b="0" strike="noStrike" spc="-1">
                <a:solidFill>
                  <a:schemeClr val="accent1"/>
                </a:solidFill>
                <a:latin typeface="Open Sans"/>
              </a:rPr>
              <a:t>[2]: eigene Erstellung, nach Idee aus Physik am Friedrich-Gymnasium Freiburg (2023): Quantenphysik: Koinzidenz - Präparation eines einzelnen Photons. YouTube. </a:t>
            </a:r>
            <a:r>
              <a:rPr lang="de-DE" sz="1400" b="0" u="sng" strike="noStrike" spc="-1">
                <a:solidFill>
                  <a:schemeClr val="accent1"/>
                </a:solidFill>
                <a:uFillTx/>
                <a:latin typeface="Open Sans"/>
                <a:hlinkClick r:id="rId2"/>
              </a:rPr>
              <a:t>https://www.youtube.com/watch?v=TLc7_czd01M&amp;t=250s</a:t>
            </a:r>
            <a:endParaRPr lang="de-DE" sz="1400" b="0" strike="noStrike" spc="-1">
              <a:solidFill>
                <a:srgbClr val="000000"/>
              </a:solidFill>
              <a:latin typeface="Calibri"/>
            </a:endParaRPr>
          </a:p>
          <a:p>
            <a:pPr indent="0" defTabSz="914400">
              <a:lnSpc>
                <a:spcPct val="100000"/>
              </a:lnSpc>
              <a:spcBef>
                <a:spcPts val="601"/>
              </a:spcBef>
              <a:buNone/>
              <a:tabLst>
                <a:tab pos="0" algn="l"/>
              </a:tabLst>
            </a:pPr>
            <a:r>
              <a:rPr lang="de-DE" sz="1400" b="0" strike="noStrike" spc="-1">
                <a:solidFill>
                  <a:schemeClr val="accent1"/>
                </a:solidFill>
                <a:latin typeface="Open Sans"/>
              </a:rPr>
              <a:t>[3]: Leifi Physik: [online] </a:t>
            </a:r>
            <a:r>
              <a:rPr lang="de-DE" sz="1400" b="0" u="sng" strike="noStrike" spc="-1">
                <a:solidFill>
                  <a:schemeClr val="accent1"/>
                </a:solidFill>
                <a:uFillTx/>
                <a:latin typeface="Open Sans"/>
                <a:hlinkClick r:id="rId3"/>
              </a:rPr>
              <a:t>https://www.leifiphysik.de/mechanik/mechanische-wellen/aufgabe/zwei-tupfer-der-wellenwanne</a:t>
            </a:r>
            <a:r>
              <a:rPr lang="de-DE" sz="1400" b="0" strike="noStrike" spc="-1">
                <a:solidFill>
                  <a:schemeClr val="accent1"/>
                </a:solidFill>
                <a:latin typeface="Open Sans"/>
              </a:rPr>
              <a:t> [abgerufen am 18.6.2024]</a:t>
            </a:r>
            <a:endParaRPr lang="de-DE" sz="1400" b="0" strike="noStrike" spc="-1">
              <a:solidFill>
                <a:srgbClr val="000000"/>
              </a:solidFill>
              <a:latin typeface="Calibri"/>
            </a:endParaRPr>
          </a:p>
          <a:p>
            <a:pPr indent="0" defTabSz="914400">
              <a:lnSpc>
                <a:spcPct val="100000"/>
              </a:lnSpc>
              <a:spcBef>
                <a:spcPts val="601"/>
              </a:spcBef>
              <a:buNone/>
              <a:tabLst>
                <a:tab pos="0" algn="l"/>
              </a:tabLst>
            </a:pPr>
            <a:r>
              <a:rPr lang="de-DE" sz="1400" b="0" strike="noStrike" spc="-1">
                <a:solidFill>
                  <a:schemeClr val="accent1"/>
                </a:solidFill>
                <a:latin typeface="Open Sans"/>
              </a:rPr>
              <a:t>[4]: eigene GeoGebra-Screenshots</a:t>
            </a:r>
            <a:endParaRPr lang="de-DE" sz="1400" b="0" strike="noStrike" spc="-1">
              <a:solidFill>
                <a:srgbClr val="000000"/>
              </a:solidFill>
              <a:latin typeface="Calibri"/>
            </a:endParaRPr>
          </a:p>
          <a:p>
            <a:pPr indent="0" defTabSz="914400">
              <a:lnSpc>
                <a:spcPct val="100000"/>
              </a:lnSpc>
              <a:spcBef>
                <a:spcPts val="601"/>
              </a:spcBef>
              <a:buNone/>
              <a:tabLst>
                <a:tab pos="0" algn="l"/>
              </a:tabLst>
            </a:pPr>
            <a:r>
              <a:rPr lang="de-DE" sz="1400" b="0" strike="noStrike" spc="-1">
                <a:solidFill>
                  <a:schemeClr val="accent1"/>
                </a:solidFill>
                <a:latin typeface="Open Sans"/>
              </a:rPr>
              <a:t>[5]: eigene Simulation</a:t>
            </a:r>
            <a:endParaRPr lang="de-DE" sz="1400" b="0" strike="noStrike" spc="-1">
              <a:solidFill>
                <a:srgbClr val="000000"/>
              </a:solidFill>
              <a:latin typeface="Calibri"/>
            </a:endParaRPr>
          </a:p>
          <a:p>
            <a:pPr indent="0" defTabSz="914400">
              <a:lnSpc>
                <a:spcPct val="100000"/>
              </a:lnSpc>
              <a:spcBef>
                <a:spcPts val="601"/>
              </a:spcBef>
              <a:buNone/>
              <a:tabLst>
                <a:tab pos="0" algn="l"/>
              </a:tabLst>
            </a:pPr>
            <a:r>
              <a:rPr lang="de-DE" sz="1400" b="0" strike="noStrike" spc="-1">
                <a:solidFill>
                  <a:schemeClr val="accent1"/>
                </a:solidFill>
                <a:latin typeface="Open Sans"/>
              </a:rPr>
              <a:t>[6]: eigene Fotos</a:t>
            </a:r>
            <a:endParaRPr lang="de-DE" sz="1400" b="0" strike="noStrike" spc="-1">
              <a:solidFill>
                <a:srgbClr val="000000"/>
              </a:solidFill>
              <a:latin typeface="Calibri"/>
            </a:endParaRPr>
          </a:p>
          <a:p>
            <a:pPr indent="0" defTabSz="914400">
              <a:lnSpc>
                <a:spcPct val="100000"/>
              </a:lnSpc>
              <a:spcBef>
                <a:spcPts val="601"/>
              </a:spcBef>
              <a:buNone/>
              <a:tabLst>
                <a:tab pos="0" algn="l"/>
              </a:tabLst>
            </a:pPr>
            <a:r>
              <a:rPr lang="de-DE" sz="1400" b="0" strike="noStrike" spc="-1">
                <a:solidFill>
                  <a:schemeClr val="accent1"/>
                </a:solidFill>
                <a:latin typeface="Open Sans"/>
              </a:rPr>
              <a:t>[7]: aus Ulrich Hohenester; Klaus Irgang (2023): Einführung in die Quantenmechanik. Berlin, Heidelberg. Springer Spektrum, S. 12</a:t>
            </a:r>
            <a:endParaRPr lang="de-DE" sz="1400" b="0" strike="noStrike" spc="-1">
              <a:solidFill>
                <a:srgbClr val="000000"/>
              </a:solidFill>
              <a:latin typeface="Calibri"/>
            </a:endParaRPr>
          </a:p>
          <a:p>
            <a:pPr indent="0" defTabSz="914400">
              <a:lnSpc>
                <a:spcPct val="100000"/>
              </a:lnSpc>
              <a:spcBef>
                <a:spcPts val="601"/>
              </a:spcBef>
              <a:buNone/>
              <a:tabLst>
                <a:tab pos="0" algn="l"/>
              </a:tabLst>
            </a:pPr>
            <a:r>
              <a:rPr lang="de-DE" sz="1400" b="0" strike="noStrike" spc="-1">
                <a:solidFill>
                  <a:schemeClr val="accent1"/>
                </a:solidFill>
                <a:latin typeface="Open Sans"/>
              </a:rPr>
              <a:t>[8]: Idee aus Gesche Pospiech (2021): Quantencomputer &amp; Co. Wiesbaden, Heidelberg. Springer Spektrum, S. 7</a:t>
            </a:r>
            <a:endParaRPr lang="de-DE" sz="1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Wiederholung</a:t>
            </a:r>
            <a:endParaRPr lang="de-DE" sz="3200" b="0" strike="noStrike" spc="-1">
              <a:solidFill>
                <a:srgbClr val="000000"/>
              </a:solidFill>
              <a:latin typeface="Calibri"/>
            </a:endParaRPr>
          </a:p>
        </p:txBody>
      </p:sp>
      <p:sp>
        <p:nvSpPr>
          <p:cNvPr id="179"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0" strike="noStrike" spc="-1">
                <a:solidFill>
                  <a:schemeClr val="accent1"/>
                </a:solidFill>
                <a:latin typeface="Open Sans"/>
              </a:rPr>
              <a:t>Fasse die wichtigsten Punkte der letzten Doppelstunde zusammen. Beziehe dabei folgende Begriffe in deine Zusammenfassung mit ein.</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rPr>
              <a:t>Tausche dich mit deinem Banknachbarn über die Begriffe aus.</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1" strike="noStrike" spc="-1">
                <a:solidFill>
                  <a:schemeClr val="accent1"/>
                </a:solidFill>
                <a:latin typeface="Open Sans"/>
              </a:rPr>
              <a:t>Stelle einen Begriff der Klasse vor.</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180" name="Textfeld 7"/>
          <p:cNvSpPr/>
          <p:nvPr/>
        </p:nvSpPr>
        <p:spPr>
          <a:xfrm>
            <a:off x="2882160" y="4892040"/>
            <a:ext cx="1113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Photon</a:t>
            </a:r>
            <a:endParaRPr lang="de-DE" sz="2000" b="0" strike="noStrike" spc="-1">
              <a:solidFill>
                <a:srgbClr val="000000"/>
              </a:solidFill>
              <a:latin typeface="Calibri"/>
            </a:endParaRPr>
          </a:p>
        </p:txBody>
      </p:sp>
      <p:sp>
        <p:nvSpPr>
          <p:cNvPr id="181" name="Textfeld 8"/>
          <p:cNvSpPr/>
          <p:nvPr/>
        </p:nvSpPr>
        <p:spPr>
          <a:xfrm>
            <a:off x="5950800" y="3714120"/>
            <a:ext cx="36889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Dunkelzählereignis</a:t>
            </a:r>
            <a:endParaRPr lang="de-DE" sz="2000" b="0" strike="noStrike" spc="-1">
              <a:solidFill>
                <a:srgbClr val="000000"/>
              </a:solidFill>
              <a:latin typeface="Calibri"/>
            </a:endParaRPr>
          </a:p>
        </p:txBody>
      </p:sp>
      <p:sp>
        <p:nvSpPr>
          <p:cNvPr id="182" name="Textfeld 9"/>
          <p:cNvSpPr/>
          <p:nvPr/>
        </p:nvSpPr>
        <p:spPr>
          <a:xfrm>
            <a:off x="6286680" y="4868280"/>
            <a:ext cx="4289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parametrische Fluoreszenz</a:t>
            </a:r>
            <a:endParaRPr lang="de-DE" sz="2000" b="0" strike="noStrike" spc="-1">
              <a:solidFill>
                <a:srgbClr val="000000"/>
              </a:solidFill>
              <a:latin typeface="Calibri"/>
            </a:endParaRPr>
          </a:p>
        </p:txBody>
      </p:sp>
      <p:sp>
        <p:nvSpPr>
          <p:cNvPr id="183" name="Textfeld 10"/>
          <p:cNvSpPr/>
          <p:nvPr/>
        </p:nvSpPr>
        <p:spPr>
          <a:xfrm>
            <a:off x="1888200" y="3704760"/>
            <a:ext cx="22471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2000" b="0" strike="noStrike" spc="-1">
                <a:solidFill>
                  <a:schemeClr val="dk1"/>
                </a:solidFill>
                <a:latin typeface="Open Sans"/>
              </a:rPr>
              <a:t>Koinzidenz</a:t>
            </a:r>
            <a:endParaRPr lang="de-DE" sz="2000" b="0" strike="noStrike" spc="-1">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185"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a:solidFill>
                  <a:schemeClr val="accent1"/>
                </a:solidFill>
                <a:uFillTx/>
                <a:latin typeface="Open Sans"/>
                <a:ea typeface="Aptos"/>
              </a:rPr>
              <a:t>Aufgabe 2: </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ea typeface="Aptos"/>
              </a:rPr>
              <a:t>Zeichne in den Koinzidenzaufbau den Strahlteiler mit Detektoren ein. Beschreibe deine Beobachtungen bei der Durchführung des Experiments mit Photonen.</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pic>
        <p:nvPicPr>
          <p:cNvPr id="186" name="Grafik 3"/>
          <p:cNvPicPr/>
          <p:nvPr/>
        </p:nvPicPr>
        <p:blipFill>
          <a:blip r:embed="rId2"/>
          <a:stretch/>
        </p:blipFill>
        <p:spPr>
          <a:xfrm>
            <a:off x="4346480" y="3180820"/>
            <a:ext cx="3499040" cy="2854400"/>
          </a:xfrm>
          <a:prstGeom prst="rect">
            <a:avLst/>
          </a:prstGeom>
          <a:ln w="0">
            <a:noFill/>
          </a:ln>
        </p:spPr>
      </p:pic>
      <p:sp>
        <p:nvSpPr>
          <p:cNvPr id="187" name="Textfeld 4"/>
          <p:cNvSpPr/>
          <p:nvPr/>
        </p:nvSpPr>
        <p:spPr>
          <a:xfrm>
            <a:off x="8004240" y="591408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[1]</a:t>
            </a:r>
            <a:endParaRPr lang="de-DE" sz="1000" b="0" strike="noStrike" spc="-1">
              <a:solidFill>
                <a:srgbClr val="000000"/>
              </a:solidFill>
              <a:latin typeface="Calibri"/>
            </a:endParaRPr>
          </a:p>
        </p:txBody>
      </p:sp>
      <p:pic>
        <p:nvPicPr>
          <p:cNvPr id="3" name="Grafik 2">
            <a:extLst>
              <a:ext uri="{FF2B5EF4-FFF2-40B4-BE49-F238E27FC236}">
                <a16:creationId xmlns:a16="http://schemas.microsoft.com/office/drawing/2014/main" id="{3C8B266F-6461-404E-2E0C-BC9054E71032}"/>
              </a:ext>
            </a:extLst>
          </p:cNvPr>
          <p:cNvPicPr>
            <a:picLocks noChangeAspect="1"/>
          </p:cNvPicPr>
          <p:nvPr/>
        </p:nvPicPr>
        <p:blipFill>
          <a:blip r:embed="rId3"/>
          <a:stretch>
            <a:fillRect/>
          </a:stretch>
        </p:blipFill>
        <p:spPr>
          <a:xfrm>
            <a:off x="9154553" y="3180820"/>
            <a:ext cx="2300287" cy="2309812"/>
          </a:xfrm>
          <a:prstGeom prst="rect">
            <a:avLst/>
          </a:prstGeom>
        </p:spPr>
      </p:pic>
      <p:sp>
        <p:nvSpPr>
          <p:cNvPr id="5" name="Textfeld 4">
            <a:extLst>
              <a:ext uri="{FF2B5EF4-FFF2-40B4-BE49-F238E27FC236}">
                <a16:creationId xmlns:a16="http://schemas.microsoft.com/office/drawing/2014/main" id="{89CD7975-6244-53DD-8BE0-E8DE05321D5B}"/>
              </a:ext>
            </a:extLst>
          </p:cNvPr>
          <p:cNvSpPr txBox="1"/>
          <p:nvPr/>
        </p:nvSpPr>
        <p:spPr>
          <a:xfrm>
            <a:off x="8171100" y="5609732"/>
            <a:ext cx="6094476" cy="369332"/>
          </a:xfrm>
          <a:prstGeom prst="rect">
            <a:avLst/>
          </a:prstGeom>
          <a:noFill/>
        </p:spPr>
        <p:txBody>
          <a:bodyPr wrap="square">
            <a:spAutoFit/>
          </a:bodyPr>
          <a:lstStyle/>
          <a:p>
            <a:r>
              <a:rPr lang="de-DE" dirty="0"/>
              <a:t>strahlteiler.quantensimulation.de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189" name="PlaceHolder 2"/>
          <p:cNvSpPr>
            <a:spLocks noGrp="1"/>
          </p:cNvSpPr>
          <p:nvPr>
            <p:ph/>
          </p:nvPr>
        </p:nvSpPr>
        <p:spPr>
          <a:xfrm>
            <a:off x="874800" y="1484280"/>
            <a:ext cx="10441800" cy="434412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0" strike="noStrike" spc="-1">
                <a:solidFill>
                  <a:srgbClr val="00B050"/>
                </a:solidFill>
                <a:latin typeface="Open Sans"/>
              </a:rPr>
              <a:t>Bei Einzelphotonen bemerkt man, dass beide Detektoren klicken, aber nie gleichzeitig. Das heißt, pro gesendetem Photon klickt genau ein Detektor.</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pic>
        <p:nvPicPr>
          <p:cNvPr id="190" name="Grafik 5"/>
          <p:cNvPicPr/>
          <p:nvPr/>
        </p:nvPicPr>
        <p:blipFill>
          <a:blip r:embed="rId3"/>
          <a:stretch/>
        </p:blipFill>
        <p:spPr>
          <a:xfrm>
            <a:off x="1917360" y="2627640"/>
            <a:ext cx="3863520" cy="3201120"/>
          </a:xfrm>
          <a:prstGeom prst="rect">
            <a:avLst/>
          </a:prstGeom>
          <a:ln w="0">
            <a:noFill/>
          </a:ln>
        </p:spPr>
      </p:pic>
      <p:sp>
        <p:nvSpPr>
          <p:cNvPr id="191" name="Textfeld 7"/>
          <p:cNvSpPr/>
          <p:nvPr/>
        </p:nvSpPr>
        <p:spPr>
          <a:xfrm>
            <a:off x="5791680" y="576396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[1]</a:t>
            </a:r>
            <a:endParaRPr lang="de-DE" sz="1000" b="0" strike="noStrike" spc="-1">
              <a:solidFill>
                <a:srgbClr val="000000"/>
              </a:solidFill>
              <a:latin typeface="Calibri"/>
            </a:endParaRPr>
          </a:p>
        </p:txBody>
      </p:sp>
      <p:pic>
        <p:nvPicPr>
          <p:cNvPr id="192" name="Grafik 11"/>
          <p:cNvPicPr/>
          <p:nvPr/>
        </p:nvPicPr>
        <p:blipFill>
          <a:blip r:embed="rId4"/>
          <a:stretch/>
        </p:blipFill>
        <p:spPr>
          <a:xfrm>
            <a:off x="6238440" y="2588040"/>
            <a:ext cx="4132800" cy="3279960"/>
          </a:xfrm>
          <a:prstGeom prst="rect">
            <a:avLst/>
          </a:prstGeom>
          <a:ln w="0">
            <a:noFill/>
          </a:ln>
        </p:spPr>
      </p:pic>
      <p:sp>
        <p:nvSpPr>
          <p:cNvPr id="193" name="Textfeld 6"/>
          <p:cNvSpPr/>
          <p:nvPr/>
        </p:nvSpPr>
        <p:spPr>
          <a:xfrm>
            <a:off x="10014120" y="575928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[2]</a:t>
            </a:r>
            <a:endParaRPr lang="de-DE" sz="10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195" name="PlaceHolder 2"/>
          <p:cNvSpPr>
            <a:spLocks noGrp="1"/>
          </p:cNvSpPr>
          <p:nvPr>
            <p:ph/>
          </p:nvPr>
        </p:nvSpPr>
        <p:spPr>
          <a:xfrm>
            <a:off x="874800" y="1484280"/>
            <a:ext cx="8432640" cy="434412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0" strike="noStrike" spc="-1">
                <a:solidFill>
                  <a:srgbClr val="00B050"/>
                </a:solidFill>
                <a:latin typeface="Open Sans"/>
              </a:rPr>
              <a:t>Bei Einzelphotonen bemerkt man, dass beide Detektoren klicken, aber nie gleichzeitig. Das heißt, pro gesendetem Photon klickt genau ein Detektor.</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pic>
        <p:nvPicPr>
          <p:cNvPr id="196" name="Grafik 5"/>
          <p:cNvPicPr/>
          <p:nvPr/>
        </p:nvPicPr>
        <p:blipFill>
          <a:blip r:embed="rId3"/>
          <a:stretch/>
        </p:blipFill>
        <p:spPr>
          <a:xfrm>
            <a:off x="4206600" y="2810160"/>
            <a:ext cx="3778200" cy="3130200"/>
          </a:xfrm>
          <a:prstGeom prst="rect">
            <a:avLst/>
          </a:prstGeom>
          <a:ln w="0">
            <a:noFill/>
          </a:ln>
        </p:spPr>
      </p:pic>
      <p:sp>
        <p:nvSpPr>
          <p:cNvPr id="197" name="Textfeld 7"/>
          <p:cNvSpPr/>
          <p:nvPr/>
        </p:nvSpPr>
        <p:spPr>
          <a:xfrm>
            <a:off x="7998480" y="5694840"/>
            <a:ext cx="3348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[1]</a:t>
            </a:r>
            <a:endParaRPr lang="de-DE" sz="1000" b="0" strike="noStrike" spc="-1">
              <a:solidFill>
                <a:srgbClr val="000000"/>
              </a:solidFill>
              <a:latin typeface="Calibri"/>
            </a:endParaRPr>
          </a:p>
        </p:txBody>
      </p:sp>
      <p:pic>
        <p:nvPicPr>
          <p:cNvPr id="198" name="Grafik 11"/>
          <p:cNvPicPr/>
          <p:nvPr/>
        </p:nvPicPr>
        <p:blipFill>
          <a:blip r:embed="rId4"/>
          <a:stretch/>
        </p:blipFill>
        <p:spPr>
          <a:xfrm>
            <a:off x="9308160" y="938160"/>
            <a:ext cx="2351880" cy="2199600"/>
          </a:xfrm>
          <a:prstGeom prst="rect">
            <a:avLst/>
          </a:prstGeom>
          <a:ln w="0">
            <a:noFill/>
          </a:ln>
        </p:spPr>
      </p:pic>
      <p:sp>
        <p:nvSpPr>
          <p:cNvPr id="199" name="Textfeld 6"/>
          <p:cNvSpPr/>
          <p:nvPr/>
        </p:nvSpPr>
        <p:spPr>
          <a:xfrm>
            <a:off x="11051640" y="289512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[2]</a:t>
            </a:r>
            <a:endParaRPr lang="de-DE" sz="1000" b="0" strike="noStrike" spc="-1">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201" name="PlaceHolder 2"/>
          <p:cNvSpPr>
            <a:spLocks noGrp="1"/>
          </p:cNvSpPr>
          <p:nvPr>
            <p:ph/>
          </p:nvPr>
        </p:nvSpPr>
        <p:spPr>
          <a:xfrm>
            <a:off x="874800" y="1484280"/>
            <a:ext cx="8432640" cy="434412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0" strike="noStrike" spc="-1">
                <a:solidFill>
                  <a:srgbClr val="00B050"/>
                </a:solidFill>
                <a:latin typeface="Open Sans"/>
              </a:rPr>
              <a:t>Bei Einzelphotonen bemerkt man ein Klicken immer nur an einem Detektor des Strahlteilers, welches nie gleichzeitig ist.</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1" u="sng" strike="noStrike" spc="-1">
                <a:solidFill>
                  <a:schemeClr val="accent1"/>
                </a:solidFill>
                <a:uFillTx/>
                <a:latin typeface="Open Sans"/>
              </a:rPr>
              <a:t>Aufgabe: </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Open Sans"/>
              </a:rPr>
              <a:t>Vervollständige nun den Lückentext auf dem Arbeitsblatt.</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pic>
        <p:nvPicPr>
          <p:cNvPr id="202" name="Grafik 5"/>
          <p:cNvPicPr/>
          <p:nvPr/>
        </p:nvPicPr>
        <p:blipFill>
          <a:blip r:embed="rId3"/>
          <a:stretch/>
        </p:blipFill>
        <p:spPr>
          <a:xfrm>
            <a:off x="4216680" y="2210760"/>
            <a:ext cx="3778200" cy="3130200"/>
          </a:xfrm>
          <a:prstGeom prst="rect">
            <a:avLst/>
          </a:prstGeom>
          <a:ln w="0">
            <a:noFill/>
          </a:ln>
        </p:spPr>
      </p:pic>
      <p:sp>
        <p:nvSpPr>
          <p:cNvPr id="203" name="Textfeld 7"/>
          <p:cNvSpPr/>
          <p:nvPr/>
        </p:nvSpPr>
        <p:spPr>
          <a:xfrm>
            <a:off x="7999200" y="509544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[1]</a:t>
            </a:r>
            <a:endParaRPr lang="de-DE" sz="1000" b="0" strike="noStrike" spc="-1">
              <a:solidFill>
                <a:srgbClr val="000000"/>
              </a:solidFill>
              <a:latin typeface="Calibri"/>
            </a:endParaRPr>
          </a:p>
        </p:txBody>
      </p:sp>
      <p:pic>
        <p:nvPicPr>
          <p:cNvPr id="204" name="Grafik 11"/>
          <p:cNvPicPr/>
          <p:nvPr/>
        </p:nvPicPr>
        <p:blipFill>
          <a:blip r:embed="rId4"/>
          <a:stretch/>
        </p:blipFill>
        <p:spPr>
          <a:xfrm>
            <a:off x="9308160" y="938160"/>
            <a:ext cx="2351880" cy="2199600"/>
          </a:xfrm>
          <a:prstGeom prst="rect">
            <a:avLst/>
          </a:prstGeom>
          <a:ln w="0">
            <a:noFill/>
          </a:ln>
        </p:spPr>
      </p:pic>
      <p:sp>
        <p:nvSpPr>
          <p:cNvPr id="205" name="Textfeld 6"/>
          <p:cNvSpPr/>
          <p:nvPr/>
        </p:nvSpPr>
        <p:spPr>
          <a:xfrm>
            <a:off x="11051640" y="2895120"/>
            <a:ext cx="33372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[2]</a:t>
            </a:r>
            <a:endParaRPr lang="de-DE" sz="1000" b="0" strike="noStrike" spc="-1">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874800" y="345960"/>
            <a:ext cx="10580040" cy="68364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Quantenphysik</a:t>
            </a:r>
            <a:endParaRPr lang="de-DE" sz="3200" b="0" strike="noStrike" spc="-1">
              <a:solidFill>
                <a:srgbClr val="000000"/>
              </a:solidFill>
              <a:latin typeface="Calibri"/>
            </a:endParaRPr>
          </a:p>
        </p:txBody>
      </p:sp>
      <p:sp>
        <p:nvSpPr>
          <p:cNvPr id="207" name="PlaceHolder 2"/>
          <p:cNvSpPr>
            <a:spLocks noGrp="1"/>
          </p:cNvSpPr>
          <p:nvPr>
            <p:ph/>
          </p:nvPr>
        </p:nvSpPr>
        <p:spPr>
          <a:xfrm>
            <a:off x="874800" y="1484280"/>
            <a:ext cx="10580040" cy="434412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algn="just" defTabSz="914400">
              <a:lnSpc>
                <a:spcPct val="100000"/>
              </a:lnSpc>
              <a:spcBef>
                <a:spcPts val="1199"/>
              </a:spcBef>
              <a:buNone/>
              <a:tabLst>
                <a:tab pos="0" algn="l"/>
              </a:tabLst>
            </a:pPr>
            <a:r>
              <a:rPr lang="de-DE" sz="2400" b="1" strike="noStrike" spc="-1">
                <a:solidFill>
                  <a:schemeClr val="accent1"/>
                </a:solidFill>
                <a:latin typeface="Open Sans"/>
              </a:rPr>
              <a:t>Wir befinden uns jetzt in einem neuen physikalischen Teilgebiet, der Quantenphysik, und nutzen ein neues Modell des Lichts!</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208" name="Rechteck 4"/>
          <p:cNvSpPr/>
          <p:nvPr/>
        </p:nvSpPr>
        <p:spPr>
          <a:xfrm>
            <a:off x="874800" y="1484280"/>
            <a:ext cx="10580040" cy="174600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FF0000"/>
                </a:solidFill>
                <a:latin typeface="Open Sans"/>
                <a:ea typeface="Calibri"/>
              </a:rPr>
              <a:t>Definition:</a:t>
            </a:r>
            <a:endParaRPr lang="de-DE" sz="2400" b="0" strike="noStrike" spc="-1">
              <a:solidFill>
                <a:srgbClr val="000000"/>
              </a:solidFill>
              <a:latin typeface="Calibri"/>
            </a:endParaRPr>
          </a:p>
          <a:p>
            <a:pPr defTabSz="822960">
              <a:lnSpc>
                <a:spcPct val="150000"/>
              </a:lnSpc>
            </a:pPr>
            <a:r>
              <a:rPr lang="de-DE" sz="2400" b="0" strike="noStrike" spc="-1">
                <a:solidFill>
                  <a:schemeClr val="dk1"/>
                </a:solidFill>
                <a:latin typeface="Open Sans"/>
                <a:ea typeface="Calibri"/>
              </a:rPr>
              <a:t>Photonen sind einzelne Energieportionen, die unteilbar sind. Die Energie ist also quantisiert, es handelt sich bei Photonen um Quantenobjekte. </a:t>
            </a:r>
            <a:r>
              <a:rPr lang="de-DE" sz="2400" b="0" strike="noStrike" spc="-1">
                <a:solidFill>
                  <a:srgbClr val="000000"/>
                </a:solidFill>
                <a:latin typeface="Open Sans"/>
                <a:ea typeface="Calibri"/>
              </a:rPr>
              <a:t> </a:t>
            </a:r>
            <a:endParaRPr lang="de-DE" sz="2400" b="0" strike="noStrike" spc="-1">
              <a:solidFill>
                <a:srgbClr val="000000"/>
              </a:solidFill>
              <a:latin typeface="Calibri"/>
            </a:endParaRPr>
          </a:p>
        </p:txBody>
      </p:sp>
    </p:spTree>
  </p:cSld>
  <p:clrMapOvr>
    <a:masterClrMapping/>
  </p:clrMapOvr>
</p:sld>
</file>

<file path=ppt/theme/theme1.xml><?xml version="1.0" encoding="utf-8"?>
<a:theme xmlns:a="http://schemas.openxmlformats.org/drawingml/2006/main" name="TUD_2018_16zu9">
  <a:themeElements>
    <a:clrScheme name="TUD_2021-08_grün">
      <a:dk1>
        <a:srgbClr val="000000"/>
      </a:dk1>
      <a:lt1>
        <a:srgbClr val="FFFFFF"/>
      </a:lt1>
      <a:dk2>
        <a:srgbClr val="727277"/>
      </a:dk2>
      <a:lt2>
        <a:srgbClr val="FFFFFF"/>
      </a:lt2>
      <a:accent1>
        <a:srgbClr val="00305D"/>
      </a:accent1>
      <a:accent2>
        <a:srgbClr val="0069B4"/>
      </a:accent2>
      <a:accent3>
        <a:srgbClr val="009FE3"/>
      </a:accent3>
      <a:accent4>
        <a:srgbClr val="008244"/>
      </a:accent4>
      <a:accent5>
        <a:srgbClr val="65B32E"/>
      </a:accent5>
      <a:accent6>
        <a:srgbClr val="94C356"/>
      </a:accent6>
      <a:hlink>
        <a:srgbClr val="0069B4"/>
      </a:hlink>
      <a:folHlink>
        <a:srgbClr val="009FE3"/>
      </a:folHlink>
    </a:clrScheme>
    <a:fontScheme name="TUD_Open Sans">
      <a:majorFont>
        <a:latin typeface="Open Sans"/>
        <a:ea typeface=""/>
        <a:cs typeface=""/>
      </a:majorFont>
      <a:minorFont>
        <a:latin typeface="Open Sans"/>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1_TUD_2018_16zu9">
  <a:themeElements>
    <a:clrScheme name="TUD_2021-08_grün">
      <a:dk1>
        <a:srgbClr val="000000"/>
      </a:dk1>
      <a:lt1>
        <a:sysClr val="window" lastClr="FFFFFF"/>
      </a:lt1>
      <a:dk2>
        <a:srgbClr val="727277"/>
      </a:dk2>
      <a:lt2>
        <a:srgbClr val="FFFFFF"/>
      </a:lt2>
      <a:accent1>
        <a:srgbClr val="00305D"/>
      </a:accent1>
      <a:accent2>
        <a:srgbClr val="0069B4"/>
      </a:accent2>
      <a:accent3>
        <a:srgbClr val="009FE3"/>
      </a:accent3>
      <a:accent4>
        <a:srgbClr val="008244"/>
      </a:accent4>
      <a:accent5>
        <a:srgbClr val="65B32E"/>
      </a:accent5>
      <a:accent6>
        <a:srgbClr val="94C356"/>
      </a:accent6>
      <a:hlink>
        <a:srgbClr val="0069B4"/>
      </a:hlink>
      <a:folHlink>
        <a:srgbClr val="009FE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06_TUD_PPT_16zu9_Vorlage.potx" id="{294745C1-E1BC-44C1-8C9D-B4CB23BDF171}" vid="{41010231-A741-4371-A565-9EF1890B6372}"/>
    </a:ext>
  </a:ext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1574</Words>
  <Application>Microsoft Office PowerPoint</Application>
  <PresentationFormat>Breitbild</PresentationFormat>
  <Paragraphs>231</Paragraphs>
  <Slides>31</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31</vt:i4>
      </vt:variant>
    </vt:vector>
  </HeadingPairs>
  <TitlesOfParts>
    <vt:vector size="39" baseType="lpstr">
      <vt:lpstr>Arial</vt:lpstr>
      <vt:lpstr>Calibri</vt:lpstr>
      <vt:lpstr>Open Sans</vt:lpstr>
      <vt:lpstr>OpenSymbol</vt:lpstr>
      <vt:lpstr>Symbol</vt:lpstr>
      <vt:lpstr>Wingdings</vt:lpstr>
      <vt:lpstr>TUD_2018_16zu9</vt:lpstr>
      <vt:lpstr>1_TUD_2018_16zu9</vt:lpstr>
      <vt:lpstr>Quantenphysik</vt:lpstr>
      <vt:lpstr>Wiederholung</vt:lpstr>
      <vt:lpstr>Wiederholung</vt:lpstr>
      <vt:lpstr>Wiederholung</vt:lpstr>
      <vt:lpstr>Strahlteiler</vt:lpstr>
      <vt:lpstr>Strahlteiler</vt:lpstr>
      <vt:lpstr>Strahlteiler</vt:lpstr>
      <vt:lpstr>Strahlteiler</vt:lpstr>
      <vt:lpstr>Quantenphysik</vt:lpstr>
      <vt:lpstr>Quantenphysik</vt:lpstr>
      <vt:lpstr>Strahlteiler</vt:lpstr>
      <vt:lpstr>Strahlteiler</vt:lpstr>
      <vt:lpstr>Strahlteiler</vt:lpstr>
      <vt:lpstr>Strahlteiler</vt:lpstr>
      <vt:lpstr>Strahlteiler</vt:lpstr>
      <vt:lpstr>Interferenz</vt:lpstr>
      <vt:lpstr>Interferenz</vt:lpstr>
      <vt:lpstr>Interferometer</vt:lpstr>
      <vt:lpstr>Interferometer</vt:lpstr>
      <vt:lpstr>Interferometer</vt:lpstr>
      <vt:lpstr>Interferometer</vt:lpstr>
      <vt:lpstr>Interferometer</vt:lpstr>
      <vt:lpstr>Interferometer</vt:lpstr>
      <vt:lpstr>Interferometer</vt:lpstr>
      <vt:lpstr>Interferometer</vt:lpstr>
      <vt:lpstr>Interferometer</vt:lpstr>
      <vt:lpstr>Interferometer</vt:lpstr>
      <vt:lpstr>Interferometer</vt:lpstr>
      <vt:lpstr>Interferometer</vt:lpstr>
      <vt:lpstr>Interferometer</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Präsentationsvorlagen</dc:title>
  <dc:subject>Präsentationsvorlage</dc:subject>
  <dc:creator>cd@tu-dresden.de</dc:creator>
  <dc:description/>
  <cp:lastModifiedBy>d306ff56, 5f1b12e6</cp:lastModifiedBy>
  <cp:revision>125</cp:revision>
  <dcterms:created xsi:type="dcterms:W3CDTF">2021-12-16T17:30:27Z</dcterms:created>
  <dcterms:modified xsi:type="dcterms:W3CDTF">2024-11-21T16:14:54Z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Breitbild</vt:lpwstr>
  </property>
  <property fmtid="{D5CDD505-2E9C-101B-9397-08002B2CF9AE}" pid="4" name="Slides">
    <vt:i4>31</vt:i4>
  </property>
</Properties>
</file>